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7" r:id="rId2"/>
    <p:sldId id="261" r:id="rId3"/>
    <p:sldId id="262" r:id="rId4"/>
    <p:sldId id="264" r:id="rId5"/>
    <p:sldId id="329" r:id="rId6"/>
    <p:sldId id="269" r:id="rId7"/>
    <p:sldId id="319" r:id="rId8"/>
    <p:sldId id="320" r:id="rId9"/>
    <p:sldId id="321" r:id="rId10"/>
    <p:sldId id="267" r:id="rId11"/>
    <p:sldId id="270" r:id="rId12"/>
    <p:sldId id="268" r:id="rId13"/>
    <p:sldId id="324" r:id="rId14"/>
    <p:sldId id="323" r:id="rId15"/>
    <p:sldId id="326" r:id="rId16"/>
    <p:sldId id="325" r:id="rId17"/>
    <p:sldId id="328" r:id="rId18"/>
    <p:sldId id="272" r:id="rId19"/>
    <p:sldId id="258" r:id="rId20"/>
    <p:sldId id="259" r:id="rId21"/>
    <p:sldId id="26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69273"/>
  </p:normalViewPr>
  <p:slideViewPr>
    <p:cSldViewPr snapToGrid="0" snapToObjects="1">
      <p:cViewPr varScale="1">
        <p:scale>
          <a:sx n="63" d="100"/>
          <a:sy n="63" d="100"/>
        </p:scale>
        <p:origin x="250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4E67B6-ADF5-3948-9181-AB37AC0B45A9}" type="datetimeFigureOut">
              <a:rPr lang="en-US" smtClean="0"/>
              <a:t>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10311-8621-484E-9E57-4726F81C333A}" type="slidenum">
              <a:rPr lang="en-US" smtClean="0"/>
              <a:t>‹#›</a:t>
            </a:fld>
            <a:endParaRPr lang="en-US"/>
          </a:p>
        </p:txBody>
      </p:sp>
    </p:spTree>
    <p:extLst>
      <p:ext uri="{BB962C8B-B14F-4D97-AF65-F5344CB8AC3E}">
        <p14:creationId xmlns:p14="http://schemas.microsoft.com/office/powerpoint/2010/main" val="2883364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2022-23 we researched poetry at UK festivals called The Festival as Form. We asked participants who were interested in the poetry events to photograph anything which captured their festival experience, and 2 weeks afterwards, we interviewed about it. Over the last 15 years, poets and writers have been increasingly given stage time at non-literary festivals, where their performances are for non-traditional audiences and framed by the music, costumes, family and comedy events. It’s part of a larger shift that’s been dubbed ‘the </a:t>
            </a:r>
            <a:r>
              <a:rPr lang="en-GB" sz="1200" kern="1200" dirty="0" err="1">
                <a:solidFill>
                  <a:schemeClr val="tx1"/>
                </a:solidFill>
                <a:effectLst/>
                <a:latin typeface="+mn-lt"/>
                <a:ea typeface="+mn-ea"/>
                <a:cs typeface="+mn-cs"/>
              </a:rPr>
              <a:t>festivalization</a:t>
            </a:r>
            <a:r>
              <a:rPr lang="en-GB" sz="1200" kern="1200" dirty="0">
                <a:solidFill>
                  <a:schemeClr val="tx1"/>
                </a:solidFill>
                <a:effectLst/>
                <a:latin typeface="+mn-lt"/>
                <a:ea typeface="+mn-ea"/>
                <a:cs typeface="+mn-cs"/>
              </a:rPr>
              <a:t> of cultural production’; Our research set out to understand how this new setting might be altering what poets did. We made a short film with them about what festivals as a setting have done. But as you will see, when it came to interviewing the participants, we got rather more than we bargained for.</a:t>
            </a: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F010311-8621-484E-9E57-4726F81C333A}" type="slidenum">
              <a:rPr lang="en-US" smtClean="0"/>
              <a:t>1</a:t>
            </a:fld>
            <a:endParaRPr lang="en-US"/>
          </a:p>
        </p:txBody>
      </p:sp>
    </p:spTree>
    <p:extLst>
      <p:ext uri="{BB962C8B-B14F-4D97-AF65-F5344CB8AC3E}">
        <p14:creationId xmlns:p14="http://schemas.microsoft.com/office/powerpoint/2010/main" val="1748959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By mediation, he means: talking it over with yourself, seeing it in new lights, adapting, adjusting your inner narrative. By life-crisis, he means all the situations here. Festivals provide not only temporary joy, but opportunities for dynamic stabilisation and reorientation for people experiencing ‘life crises’. But, as P and R stress, these life crises are not just personal, but intersect with race, with the environment, with global change. </a:t>
            </a:r>
            <a:endParaRPr lang="en-US" dirty="0"/>
          </a:p>
        </p:txBody>
      </p:sp>
      <p:sp>
        <p:nvSpPr>
          <p:cNvPr id="4" name="Slide Number Placeholder 3"/>
          <p:cNvSpPr>
            <a:spLocks noGrp="1"/>
          </p:cNvSpPr>
          <p:nvPr>
            <p:ph type="sldNum" sz="quarter" idx="5"/>
          </p:nvPr>
        </p:nvSpPr>
        <p:spPr/>
        <p:txBody>
          <a:bodyPr/>
          <a:lstStyle/>
          <a:p>
            <a:fld id="{DF010311-8621-484E-9E57-4726F81C333A}" type="slidenum">
              <a:rPr lang="en-US" smtClean="0"/>
              <a:t>10</a:t>
            </a:fld>
            <a:endParaRPr lang="en-US"/>
          </a:p>
        </p:txBody>
      </p:sp>
    </p:spTree>
    <p:extLst>
      <p:ext uri="{BB962C8B-B14F-4D97-AF65-F5344CB8AC3E}">
        <p14:creationId xmlns:p14="http://schemas.microsoft.com/office/powerpoint/2010/main" val="4286559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Another photographer who had funded her attendance by part-time café volunteering was asked about what she would take back to daily life. At first she mentioned the joyful team spirit and the attitude to reducing food waste, before correcting herself. No, what she really wanted to remember and continue relates to what she’s photographed here, an event with </a:t>
            </a:r>
            <a:r>
              <a:rPr lang="en-GB" sz="1200" kern="1200" dirty="0" err="1">
                <a:solidFill>
                  <a:schemeClr val="tx1"/>
                </a:solidFill>
                <a:effectLst/>
                <a:latin typeface="+mn-lt"/>
                <a:ea typeface="+mn-ea"/>
                <a:cs typeface="+mn-cs"/>
              </a:rPr>
              <a:t>Renie</a:t>
            </a:r>
            <a:r>
              <a:rPr lang="en-GB" sz="1200" kern="1200" dirty="0">
                <a:solidFill>
                  <a:schemeClr val="tx1"/>
                </a:solidFill>
                <a:effectLst/>
                <a:latin typeface="+mn-lt"/>
                <a:ea typeface="+mn-ea"/>
                <a:cs typeface="+mn-cs"/>
              </a:rPr>
              <a:t> Eddo-Lodge:</a:t>
            </a:r>
          </a:p>
          <a:p>
            <a:endParaRPr lang="en-US" dirty="0"/>
          </a:p>
        </p:txBody>
      </p:sp>
      <p:sp>
        <p:nvSpPr>
          <p:cNvPr id="4" name="Slide Number Placeholder 3"/>
          <p:cNvSpPr>
            <a:spLocks noGrp="1"/>
          </p:cNvSpPr>
          <p:nvPr>
            <p:ph type="sldNum" sz="quarter" idx="5"/>
          </p:nvPr>
        </p:nvSpPr>
        <p:spPr/>
        <p:txBody>
          <a:bodyPr/>
          <a:lstStyle/>
          <a:p>
            <a:fld id="{DF010311-8621-484E-9E57-4726F81C333A}" type="slidenum">
              <a:rPr lang="en-US" smtClean="0"/>
              <a:t>11</a:t>
            </a:fld>
            <a:endParaRPr lang="en-US"/>
          </a:p>
        </p:txBody>
      </p:sp>
    </p:spTree>
    <p:extLst>
      <p:ext uri="{BB962C8B-B14F-4D97-AF65-F5344CB8AC3E}">
        <p14:creationId xmlns:p14="http://schemas.microsoft.com/office/powerpoint/2010/main" val="161757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word ‘inclusivity’ here, meaning a new understanding of the experience of refugees and people of colour, leads her into admiration for certain poets’ honesty in making unwelcome feelings public, and then to recall her own ‘self-healing’. The festival has allowed her to connect sympathy for excluded others with recognition of unwelcome / disavowed feelings within, and to achieve a measure of reconnection or inclusion with them both, so that the personal and social / global dimensions of ‘life-crisis’ overlap. She was someone who went home with a new idea of what she wanted to do at work, and having done quite a bit of grieving for a relationship that went badly wrong during lockdown.</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F010311-8621-484E-9E57-4726F81C333A}" type="slidenum">
              <a:rPr lang="en-US" smtClean="0"/>
              <a:t>12</a:t>
            </a:fld>
            <a:endParaRPr lang="en-US"/>
          </a:p>
        </p:txBody>
      </p:sp>
    </p:spTree>
    <p:extLst>
      <p:ext uri="{BB962C8B-B14F-4D97-AF65-F5344CB8AC3E}">
        <p14:creationId xmlns:p14="http://schemas.microsoft.com/office/powerpoint/2010/main" val="184454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feeling of boundaries going also has consequences for access. Here is a photo taken by a participant who was talking about the </a:t>
            </a:r>
            <a:r>
              <a:rPr lang="en-US" dirty="0" err="1"/>
              <a:t>colour</a:t>
            </a:r>
            <a:r>
              <a:rPr lang="en-US" dirty="0"/>
              <a:t> and abundance of the festival site. ‘I didn't actually go and explore, but I just thought the </a:t>
            </a:r>
            <a:r>
              <a:rPr lang="en-US" dirty="0" err="1"/>
              <a:t>colours</a:t>
            </a:r>
            <a:r>
              <a:rPr lang="en-US" dirty="0"/>
              <a:t> were lovely’. Our interviewer then said, ‘Oh yes, I went there. It was a gin bar. A very expensive gin bar’. And this provoked then another train of submerged thought, to do with </a:t>
            </a:r>
            <a:r>
              <a:rPr lang="en-US" dirty="0" err="1"/>
              <a:t>colour</a:t>
            </a:r>
            <a:r>
              <a:rPr lang="en-US" dirty="0"/>
              <a:t> and money.</a:t>
            </a:r>
          </a:p>
          <a:p>
            <a:endParaRPr lang="en-US" dirty="0"/>
          </a:p>
        </p:txBody>
      </p:sp>
      <p:sp>
        <p:nvSpPr>
          <p:cNvPr id="4" name="Slide Number Placeholder 3"/>
          <p:cNvSpPr>
            <a:spLocks noGrp="1"/>
          </p:cNvSpPr>
          <p:nvPr>
            <p:ph type="sldNum" sz="quarter" idx="5"/>
          </p:nvPr>
        </p:nvSpPr>
        <p:spPr/>
        <p:txBody>
          <a:bodyPr/>
          <a:lstStyle/>
          <a:p>
            <a:fld id="{DF010311-8621-484E-9E57-4726F81C333A}" type="slidenum">
              <a:rPr lang="en-US" smtClean="0"/>
              <a:t>13</a:t>
            </a:fld>
            <a:endParaRPr lang="en-US"/>
          </a:p>
        </p:txBody>
      </p:sp>
    </p:spTree>
    <p:extLst>
      <p:ext uri="{BB962C8B-B14F-4D97-AF65-F5344CB8AC3E}">
        <p14:creationId xmlns:p14="http://schemas.microsoft.com/office/powerpoint/2010/main" val="396467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lowered-boundaries-feel also meant people noticed who was not there. They wanted to tell us about great work from festival access teams around mobility, disability and neurodivergence, but like this person, it meant people were aware of the boundaries around the festival too. We observed poets calling that out, and actually making poems from it. We should also add that the poetry stages discussed how hard it was to get diversity; mainstream music festivals take poetry as an optional extra, meaning budgets are decided late, meaning poets of </a:t>
            </a:r>
            <a:r>
              <a:rPr lang="en-US" dirty="0" err="1"/>
              <a:t>colour</a:t>
            </a:r>
            <a:r>
              <a:rPr lang="en-US" dirty="0"/>
              <a:t> are booked up and their fan clubs don’t come, meaning less diversity at the festival. </a:t>
            </a:r>
          </a:p>
          <a:p>
            <a:endParaRPr lang="en-US" dirty="0"/>
          </a:p>
          <a:p>
            <a:r>
              <a:rPr lang="en-US" dirty="0"/>
              <a:t>And yet we found it was consistently the poetry that gathered all kinds of people’s general festival ambience and gave people the language to think and feel the changes coming. </a:t>
            </a:r>
            <a:r>
              <a:rPr lang="en-GB" sz="1200" kern="1200" dirty="0">
                <a:solidFill>
                  <a:schemeClr val="tx1"/>
                </a:solidFill>
                <a:effectLst/>
                <a:latin typeface="+mn-lt"/>
                <a:ea typeface="+mn-ea"/>
                <a:cs typeface="+mn-cs"/>
              </a:rPr>
              <a:t>What our research captures is the range and depth of the feelings and situations that people bring into the festival and its poetry. People came as fun-seeking consumers and as self-improvers, but also as those who carry feelings of being excluded, defiant, anxious or grieving, and this is where the poetry more often found them – because that’s what’s poetry’s </a:t>
            </a:r>
            <a:r>
              <a:rPr lang="en-GB" sz="1200" i="1" kern="1200" dirty="0">
                <a:solidFill>
                  <a:schemeClr val="tx1"/>
                </a:solidFill>
                <a:effectLst/>
                <a:latin typeface="+mn-lt"/>
                <a:ea typeface="+mn-ea"/>
                <a:cs typeface="+mn-cs"/>
              </a:rPr>
              <a:t>job</a:t>
            </a:r>
            <a:r>
              <a:rPr lang="en-GB" sz="1200" kern="1200" dirty="0">
                <a:solidFill>
                  <a:schemeClr val="tx1"/>
                </a:solidFill>
                <a:effectLst/>
                <a:latin typeface="+mn-lt"/>
                <a:ea typeface="+mn-ea"/>
                <a:cs typeface="+mn-cs"/>
              </a:rPr>
              <a:t>. </a:t>
            </a:r>
            <a:r>
              <a:rPr lang="en-US" dirty="0"/>
              <a:t>I’m going to close with a couple of postcards that people left us after particular poetry shows.</a:t>
            </a:r>
          </a:p>
        </p:txBody>
      </p:sp>
      <p:sp>
        <p:nvSpPr>
          <p:cNvPr id="4" name="Slide Number Placeholder 3"/>
          <p:cNvSpPr>
            <a:spLocks noGrp="1"/>
          </p:cNvSpPr>
          <p:nvPr>
            <p:ph type="sldNum" sz="quarter" idx="5"/>
          </p:nvPr>
        </p:nvSpPr>
        <p:spPr/>
        <p:txBody>
          <a:bodyPr/>
          <a:lstStyle/>
          <a:p>
            <a:fld id="{DF010311-8621-484E-9E57-4726F81C333A}" type="slidenum">
              <a:rPr lang="en-US" smtClean="0"/>
              <a:t>14</a:t>
            </a:fld>
            <a:endParaRPr lang="en-US"/>
          </a:p>
        </p:txBody>
      </p:sp>
    </p:spTree>
    <p:extLst>
      <p:ext uri="{BB962C8B-B14F-4D97-AF65-F5344CB8AC3E}">
        <p14:creationId xmlns:p14="http://schemas.microsoft.com/office/powerpoint/2010/main" val="72192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was sent to us by an anonymous member of the Greenbelt festival’s mental health team after a poetry event</a:t>
            </a:r>
          </a:p>
        </p:txBody>
      </p:sp>
      <p:sp>
        <p:nvSpPr>
          <p:cNvPr id="4" name="Slide Number Placeholder 3"/>
          <p:cNvSpPr>
            <a:spLocks noGrp="1"/>
          </p:cNvSpPr>
          <p:nvPr>
            <p:ph type="sldNum" sz="quarter" idx="5"/>
          </p:nvPr>
        </p:nvSpPr>
        <p:spPr/>
        <p:txBody>
          <a:bodyPr/>
          <a:lstStyle/>
          <a:p>
            <a:fld id="{DF010311-8621-484E-9E57-4726F81C333A}" type="slidenum">
              <a:rPr lang="en-US" smtClean="0"/>
              <a:t>15</a:t>
            </a:fld>
            <a:endParaRPr lang="en-US"/>
          </a:p>
        </p:txBody>
      </p:sp>
    </p:spTree>
    <p:extLst>
      <p:ext uri="{BB962C8B-B14F-4D97-AF65-F5344CB8AC3E}">
        <p14:creationId xmlns:p14="http://schemas.microsoft.com/office/powerpoint/2010/main" val="2672810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second was from a music festival.</a:t>
            </a:r>
          </a:p>
        </p:txBody>
      </p:sp>
      <p:sp>
        <p:nvSpPr>
          <p:cNvPr id="4" name="Slide Number Placeholder 3"/>
          <p:cNvSpPr>
            <a:spLocks noGrp="1"/>
          </p:cNvSpPr>
          <p:nvPr>
            <p:ph type="sldNum" sz="quarter" idx="5"/>
          </p:nvPr>
        </p:nvSpPr>
        <p:spPr/>
        <p:txBody>
          <a:bodyPr/>
          <a:lstStyle/>
          <a:p>
            <a:fld id="{DF010311-8621-484E-9E57-4726F81C333A}" type="slidenum">
              <a:rPr lang="en-US" smtClean="0"/>
              <a:t>16</a:t>
            </a:fld>
            <a:endParaRPr lang="en-US"/>
          </a:p>
        </p:txBody>
      </p:sp>
    </p:spTree>
    <p:extLst>
      <p:ext uri="{BB962C8B-B14F-4D97-AF65-F5344CB8AC3E}">
        <p14:creationId xmlns:p14="http://schemas.microsoft.com/office/powerpoint/2010/main" val="516727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0311-8621-484E-9E57-4726F81C333A}" type="slidenum">
              <a:rPr lang="en-US" smtClean="0"/>
              <a:t>18</a:t>
            </a:fld>
            <a:endParaRPr lang="en-US"/>
          </a:p>
        </p:txBody>
      </p:sp>
    </p:spTree>
    <p:extLst>
      <p:ext uri="{BB962C8B-B14F-4D97-AF65-F5344CB8AC3E}">
        <p14:creationId xmlns:p14="http://schemas.microsoft.com/office/powerpoint/2010/main" val="3262939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this happen? I think because people are enabled to think about change because there is a correlation between the physical layout, the social values and the inner change. People are crossing boundaries.</a:t>
            </a:r>
          </a:p>
        </p:txBody>
      </p:sp>
      <p:sp>
        <p:nvSpPr>
          <p:cNvPr id="4" name="Slide Number Placeholder 3"/>
          <p:cNvSpPr>
            <a:spLocks noGrp="1"/>
          </p:cNvSpPr>
          <p:nvPr>
            <p:ph type="sldNum" sz="quarter" idx="5"/>
          </p:nvPr>
        </p:nvSpPr>
        <p:spPr/>
        <p:txBody>
          <a:bodyPr/>
          <a:lstStyle/>
          <a:p>
            <a:fld id="{DF010311-8621-484E-9E57-4726F81C333A}" type="slidenum">
              <a:rPr lang="en-US" smtClean="0"/>
              <a:t>19</a:t>
            </a:fld>
            <a:endParaRPr lang="en-US"/>
          </a:p>
        </p:txBody>
      </p:sp>
    </p:spTree>
    <p:extLst>
      <p:ext uri="{BB962C8B-B14F-4D97-AF65-F5344CB8AC3E}">
        <p14:creationId xmlns:p14="http://schemas.microsoft.com/office/powerpoint/2010/main" val="1051511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96EAC6-F6E5-9B43-AEF6-F016F8203DA3}" type="slidenum">
              <a:rPr lang="en-US" smtClean="0"/>
              <a:t>21</a:t>
            </a:fld>
            <a:endParaRPr lang="en-US"/>
          </a:p>
        </p:txBody>
      </p:sp>
    </p:spTree>
    <p:extLst>
      <p:ext uri="{BB962C8B-B14F-4D97-AF65-F5344CB8AC3E}">
        <p14:creationId xmlns:p14="http://schemas.microsoft.com/office/powerpoint/2010/main" val="3441562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Those closing quotes are just a small sample. Half a million words of interview later, what we found is that people set their poetry stories inside much longer narratives about how the festival was calling them to change: both change encouraged by the festival and/or changes recognised because of the festival. By change, they did not mean generalised feelings of well-being. Nor did they mean the intense but temporary experiences of ‘cathartic escape’ from repressive normality. Nor did they mean the kind of cosmic experience people report at Burning Man. What we heard instead was that the festival experience had been helping them see longer-term changes needed in regular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GB" sz="1200" kern="1200" dirty="0">
                <a:solidFill>
                  <a:schemeClr val="tx1"/>
                </a:solidFill>
                <a:effectLst/>
                <a:latin typeface="+mn-lt"/>
                <a:ea typeface="+mn-ea"/>
                <a:cs typeface="+mn-cs"/>
              </a:rPr>
              <a:t>Just under 10 percent reported direct new involvement with charities at the festival, something social marketeers have already picked up on. But more than third reported that the festival had made them want to change career, given them ideas for new roles within their current work or had renewed existing commitments to green and community causes. A quarter said that the festival had allowed them to face a current life-transition where they felt vulnerable; for instance, coming out in public, the loss of intimate relationships, or the death of parents. A quarter reported that events and conversations with strangers had helped them extend sympathies towards social ‘others’ (sexual and ethnic minorities) whom they had, in the past, been fearful, dismissive or ignorant of. Fifteen percent found their festival experience transformational; everything that had happened had spoken to a new sense of self, purpose and future opening up before them. </a:t>
            </a:r>
            <a:endParaRPr lang="en-US" dirty="0"/>
          </a:p>
        </p:txBody>
      </p:sp>
      <p:sp>
        <p:nvSpPr>
          <p:cNvPr id="4" name="Slide Number Placeholder 3"/>
          <p:cNvSpPr>
            <a:spLocks noGrp="1"/>
          </p:cNvSpPr>
          <p:nvPr>
            <p:ph type="sldNum" sz="quarter" idx="5"/>
          </p:nvPr>
        </p:nvSpPr>
        <p:spPr/>
        <p:txBody>
          <a:bodyPr/>
          <a:lstStyle/>
          <a:p>
            <a:fld id="{DF010311-8621-484E-9E57-4726F81C333A}" type="slidenum">
              <a:rPr lang="en-US" smtClean="0"/>
              <a:t>2</a:t>
            </a:fld>
            <a:endParaRPr lang="en-US"/>
          </a:p>
        </p:txBody>
      </p:sp>
    </p:spTree>
    <p:extLst>
      <p:ext uri="{BB962C8B-B14F-4D97-AF65-F5344CB8AC3E}">
        <p14:creationId xmlns:p14="http://schemas.microsoft.com/office/powerpoint/2010/main" val="1904078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These percentages do not add up to 100, because some people experienced more than one of these types of change. But to give you an idea of the complexity of people’s lives, here are some capsule summaries. </a:t>
            </a:r>
            <a:endParaRPr lang="en-US" dirty="0"/>
          </a:p>
        </p:txBody>
      </p:sp>
      <p:sp>
        <p:nvSpPr>
          <p:cNvPr id="4" name="Slide Number Placeholder 3"/>
          <p:cNvSpPr>
            <a:spLocks noGrp="1"/>
          </p:cNvSpPr>
          <p:nvPr>
            <p:ph type="sldNum" sz="quarter" idx="5"/>
          </p:nvPr>
        </p:nvSpPr>
        <p:spPr/>
        <p:txBody>
          <a:bodyPr/>
          <a:lstStyle/>
          <a:p>
            <a:fld id="{DF010311-8621-484E-9E57-4726F81C333A}" type="slidenum">
              <a:rPr lang="en-US" smtClean="0"/>
              <a:t>3</a:t>
            </a:fld>
            <a:endParaRPr lang="en-US"/>
          </a:p>
        </p:txBody>
      </p:sp>
    </p:spTree>
    <p:extLst>
      <p:ext uri="{BB962C8B-B14F-4D97-AF65-F5344CB8AC3E}">
        <p14:creationId xmlns:p14="http://schemas.microsoft.com/office/powerpoint/2010/main" val="339753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deliberately </a:t>
            </a:r>
            <a:r>
              <a:rPr lang="en-US" b="1" dirty="0"/>
              <a:t>not</a:t>
            </a:r>
            <a:r>
              <a:rPr lang="en-US" dirty="0"/>
              <a:t> given you all the most dramatic stories: this is is just a sample of the different levels that festivals get to people. What stands out to us is that people don’t go to event A, have a nice time, go to event B, </a:t>
            </a:r>
            <a:r>
              <a:rPr lang="en-US" dirty="0" err="1"/>
              <a:t>realise</a:t>
            </a:r>
            <a:r>
              <a:rPr lang="en-US" dirty="0"/>
              <a:t> they want to change something, and then go back to event C and have a nice time. The feeling of change coming happens at certain moments but it picks up and builds on all the separate encounters; with strangers in the queue for the falafel bar, in the view of a sunrise over a sea of tents, in the acts and the sets, in the experience of going to the wrong event and then finding it was the one you unconsciously needed to hear. </a:t>
            </a:r>
          </a:p>
          <a:p>
            <a:endParaRPr lang="en-US" dirty="0"/>
          </a:p>
          <a:p>
            <a:endParaRPr lang="en-US" dirty="0"/>
          </a:p>
        </p:txBody>
      </p:sp>
      <p:sp>
        <p:nvSpPr>
          <p:cNvPr id="4" name="Slide Number Placeholder 3"/>
          <p:cNvSpPr>
            <a:spLocks noGrp="1"/>
          </p:cNvSpPr>
          <p:nvPr>
            <p:ph type="sldNum" sz="quarter" idx="5"/>
          </p:nvPr>
        </p:nvSpPr>
        <p:spPr/>
        <p:txBody>
          <a:bodyPr/>
          <a:lstStyle/>
          <a:p>
            <a:fld id="{DF010311-8621-484E-9E57-4726F81C333A}" type="slidenum">
              <a:rPr lang="en-US" smtClean="0"/>
              <a:t>4</a:t>
            </a:fld>
            <a:endParaRPr lang="en-US"/>
          </a:p>
        </p:txBody>
      </p:sp>
    </p:spTree>
    <p:extLst>
      <p:ext uri="{BB962C8B-B14F-4D97-AF65-F5344CB8AC3E}">
        <p14:creationId xmlns:p14="http://schemas.microsoft.com/office/powerpoint/2010/main" val="309215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was this overall, 24-hour, unpredictable experience which was allowing respondents to recognise buried inner feelings, and to reconsider their lives. </a:t>
            </a:r>
            <a:r>
              <a:rPr lang="en-US" dirty="0"/>
              <a:t>Festivals seem to make people feel change coming, and that it is possible. And the poetry is part of that. </a:t>
            </a:r>
            <a:r>
              <a:rPr lang="en-GB" sz="1200" kern="1200" dirty="0">
                <a:solidFill>
                  <a:schemeClr val="tx1"/>
                </a:solidFill>
                <a:effectLst/>
                <a:latin typeface="+mn-lt"/>
                <a:ea typeface="+mn-ea"/>
                <a:cs typeface="+mn-cs"/>
              </a:rPr>
              <a:t>Discussing this photo, one participant described the poetry stage as a small-scale version of her whole festival experience of discovering ‘affiliative’ connections with strangers and with herself:</a:t>
            </a:r>
          </a:p>
          <a:p>
            <a:endParaRPr lang="en-US" dirty="0"/>
          </a:p>
        </p:txBody>
      </p:sp>
      <p:sp>
        <p:nvSpPr>
          <p:cNvPr id="4" name="Slide Number Placeholder 3"/>
          <p:cNvSpPr>
            <a:spLocks noGrp="1"/>
          </p:cNvSpPr>
          <p:nvPr>
            <p:ph type="sldNum" sz="quarter" idx="5"/>
          </p:nvPr>
        </p:nvSpPr>
        <p:spPr/>
        <p:txBody>
          <a:bodyPr/>
          <a:lstStyle/>
          <a:p>
            <a:fld id="{DF010311-8621-484E-9E57-4726F81C333A}" type="slidenum">
              <a:rPr lang="en-US" smtClean="0"/>
              <a:t>5</a:t>
            </a:fld>
            <a:endParaRPr lang="en-US"/>
          </a:p>
        </p:txBody>
      </p:sp>
    </p:spTree>
    <p:extLst>
      <p:ext uri="{BB962C8B-B14F-4D97-AF65-F5344CB8AC3E}">
        <p14:creationId xmlns:p14="http://schemas.microsoft.com/office/powerpoint/2010/main" val="3387714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venir Book" panose="02000503020000020003" pitchFamily="2" charset="0"/>
              </a:rPr>
              <a:t>the poet kind of links you to the other people in the audience, but also to them, but also to yourself. It’s a… defying, kind of, a breaking down of a miasmic skin that’s suddenly missing, and you kind of fast-forward into a more authentic experience of your emotions.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venir Book"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But the other thing that stood out to us is was that, although people’s overall experiences were largely joyful, many had to cross emotional barriers. Prejudices had been exposed, fears revealed and family rifts faced up to. These personal and difficult changes have not often been noticed in the research.</a:t>
            </a:r>
            <a:endParaRPr lang="en-GB" sz="1200" dirty="0">
              <a:latin typeface="Avenir Book" panose="02000503020000020003" pitchFamily="2" charset="0"/>
            </a:endParaRPr>
          </a:p>
          <a:p>
            <a:endParaRPr lang="en-US" dirty="0"/>
          </a:p>
        </p:txBody>
      </p:sp>
      <p:sp>
        <p:nvSpPr>
          <p:cNvPr id="4" name="Slide Number Placeholder 3"/>
          <p:cNvSpPr>
            <a:spLocks noGrp="1"/>
          </p:cNvSpPr>
          <p:nvPr>
            <p:ph type="sldNum" sz="quarter" idx="5"/>
          </p:nvPr>
        </p:nvSpPr>
        <p:spPr/>
        <p:txBody>
          <a:bodyPr/>
          <a:lstStyle/>
          <a:p>
            <a:fld id="{DF010311-8621-484E-9E57-4726F81C333A}" type="slidenum">
              <a:rPr lang="en-US" smtClean="0"/>
              <a:t>6</a:t>
            </a:fld>
            <a:endParaRPr lang="en-US"/>
          </a:p>
        </p:txBody>
      </p:sp>
    </p:spTree>
    <p:extLst>
      <p:ext uri="{BB962C8B-B14F-4D97-AF65-F5344CB8AC3E}">
        <p14:creationId xmlns:p14="http://schemas.microsoft.com/office/powerpoint/2010/main" val="415228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photo from a man of a particular festival stage involving an outside / inside feel – under the trees were beds and upturned sofas, and hanging from the trees were lampshades. The décor started a train of thought. He captioned it saying ‘lampshades in trees… challenges us to live in a less binary way’. When we asked in an interview what he meant, he said this.</a:t>
            </a:r>
          </a:p>
        </p:txBody>
      </p:sp>
      <p:sp>
        <p:nvSpPr>
          <p:cNvPr id="4" name="Slide Number Placeholder 3"/>
          <p:cNvSpPr>
            <a:spLocks noGrp="1"/>
          </p:cNvSpPr>
          <p:nvPr>
            <p:ph type="sldNum" sz="quarter" idx="5"/>
          </p:nvPr>
        </p:nvSpPr>
        <p:spPr/>
        <p:txBody>
          <a:bodyPr/>
          <a:lstStyle/>
          <a:p>
            <a:fld id="{DF010311-8621-484E-9E57-4726F81C333A}" type="slidenum">
              <a:rPr lang="en-US" smtClean="0"/>
              <a:t>7</a:t>
            </a:fld>
            <a:endParaRPr lang="en-US"/>
          </a:p>
        </p:txBody>
      </p:sp>
    </p:spTree>
    <p:extLst>
      <p:ext uri="{BB962C8B-B14F-4D97-AF65-F5344CB8AC3E}">
        <p14:creationId xmlns:p14="http://schemas.microsoft.com/office/powerpoint/2010/main" val="1595339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interview progressed, though, it emerged that lampshades in trees stood for other kinds of ‘affront’:</a:t>
            </a:r>
          </a:p>
        </p:txBody>
      </p:sp>
      <p:sp>
        <p:nvSpPr>
          <p:cNvPr id="4" name="Slide Number Placeholder 3"/>
          <p:cNvSpPr>
            <a:spLocks noGrp="1"/>
          </p:cNvSpPr>
          <p:nvPr>
            <p:ph type="sldNum" sz="quarter" idx="5"/>
          </p:nvPr>
        </p:nvSpPr>
        <p:spPr/>
        <p:txBody>
          <a:bodyPr/>
          <a:lstStyle/>
          <a:p>
            <a:fld id="{DF010311-8621-484E-9E57-4726F81C333A}" type="slidenum">
              <a:rPr lang="en-US" smtClean="0"/>
              <a:t>8</a:t>
            </a:fld>
            <a:endParaRPr lang="en-US"/>
          </a:p>
        </p:txBody>
      </p:sp>
    </p:spTree>
    <p:extLst>
      <p:ext uri="{BB962C8B-B14F-4D97-AF65-F5344CB8AC3E}">
        <p14:creationId xmlns:p14="http://schemas.microsoft.com/office/powerpoint/2010/main" val="2137104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took a while to get to this point, and what struck me is the sense of internal shame that has to be faced here. I could give many other examples of people being able to own things they were fearful of – challenging events, difficult speakers, unwelcome feelings. Festivals seemed to be giving people the time, the space and the </a:t>
            </a:r>
            <a:r>
              <a:rPr lang="en-US" i="1" dirty="0"/>
              <a:t>atmosphere </a:t>
            </a:r>
            <a:r>
              <a:rPr lang="en-US" dirty="0"/>
              <a:t>to adjust. As I’ve said, this hasn’t really been picked up in festival tourism research before. But it </a:t>
            </a:r>
            <a:r>
              <a:rPr lang="en-US" dirty="0" err="1"/>
              <a:t>harmonises</a:t>
            </a:r>
            <a:r>
              <a:rPr lang="en-US" dirty="0"/>
              <a:t> very well with what anthropologist David Picard thinks is now the core purpose of festivals worldwide.</a:t>
            </a:r>
          </a:p>
        </p:txBody>
      </p:sp>
      <p:sp>
        <p:nvSpPr>
          <p:cNvPr id="4" name="Slide Number Placeholder 3"/>
          <p:cNvSpPr>
            <a:spLocks noGrp="1"/>
          </p:cNvSpPr>
          <p:nvPr>
            <p:ph type="sldNum" sz="quarter" idx="5"/>
          </p:nvPr>
        </p:nvSpPr>
        <p:spPr/>
        <p:txBody>
          <a:bodyPr/>
          <a:lstStyle/>
          <a:p>
            <a:fld id="{DF010311-8621-484E-9E57-4726F81C333A}" type="slidenum">
              <a:rPr lang="en-US" smtClean="0"/>
              <a:t>9</a:t>
            </a:fld>
            <a:endParaRPr lang="en-US"/>
          </a:p>
        </p:txBody>
      </p:sp>
    </p:spTree>
    <p:extLst>
      <p:ext uri="{BB962C8B-B14F-4D97-AF65-F5344CB8AC3E}">
        <p14:creationId xmlns:p14="http://schemas.microsoft.com/office/powerpoint/2010/main" val="1463090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11B8540-FBF1-6644-9741-EE7530228E91}" type="datetimeFigureOut">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24D9A-29D1-2B4D-A475-52C4C69233CB}"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1B8540-FBF1-6644-9741-EE7530228E91}" type="datetimeFigureOut">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24D9A-29D1-2B4D-A475-52C4C69233CB}"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1B8540-FBF1-6644-9741-EE7530228E91}" type="datetimeFigureOut">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24D9A-29D1-2B4D-A475-52C4C69233CB}"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1B8540-FBF1-6644-9741-EE7530228E91}" type="datetimeFigureOut">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24D9A-29D1-2B4D-A475-52C4C69233CB}"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11B8540-FBF1-6644-9741-EE7530228E91}" type="datetimeFigureOut">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24D9A-29D1-2B4D-A475-52C4C69233CB}"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11B8540-FBF1-6644-9741-EE7530228E91}" type="datetimeFigureOut">
              <a:rPr lang="en-US" smtClean="0"/>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24D9A-29D1-2B4D-A475-52C4C69233CB}"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11B8540-FBF1-6644-9741-EE7530228E91}" type="datetimeFigureOut">
              <a:rPr lang="en-US" smtClean="0"/>
              <a:t>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E24D9A-29D1-2B4D-A475-52C4C69233CB}"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11B8540-FBF1-6644-9741-EE7530228E91}" type="datetimeFigureOut">
              <a:rPr lang="en-US" smtClean="0"/>
              <a:t>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E24D9A-29D1-2B4D-A475-52C4C69233CB}"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8540-FBF1-6644-9741-EE7530228E91}" type="datetimeFigureOut">
              <a:rPr lang="en-US" smtClean="0"/>
              <a:t>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E24D9A-29D1-2B4D-A475-52C4C69233CB}"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11B8540-FBF1-6644-9741-EE7530228E91}" type="datetimeFigureOut">
              <a:rPr lang="en-US" smtClean="0"/>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24D9A-29D1-2B4D-A475-52C4C69233CB}"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11B8540-FBF1-6644-9741-EE7530228E91}" type="datetimeFigureOut">
              <a:rPr lang="en-US" smtClean="0"/>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24D9A-29D1-2B4D-A475-52C4C69233CB}"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B8540-FBF1-6644-9741-EE7530228E91}" type="datetimeFigureOut">
              <a:rPr lang="en-US" smtClean="0"/>
              <a:t>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24D9A-29D1-2B4D-A475-52C4C69233CB}"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D3312E-A0C4-9346-88E5-7533480D43E3}"/>
              </a:ext>
            </a:extLst>
          </p:cNvPr>
          <p:cNvPicPr>
            <a:picLocks noChangeAspect="1"/>
          </p:cNvPicPr>
          <p:nvPr/>
        </p:nvPicPr>
        <p:blipFill>
          <a:blip r:embed="rId3">
            <a:alphaModFix amt="80000"/>
          </a:blip>
          <a:stretch>
            <a:fillRect/>
          </a:stretch>
        </p:blipFill>
        <p:spPr>
          <a:xfrm>
            <a:off x="0" y="1714"/>
            <a:ext cx="9141714" cy="6856286"/>
          </a:xfrm>
          <a:prstGeom prst="rect">
            <a:avLst/>
          </a:prstGeom>
        </p:spPr>
      </p:pic>
      <p:sp>
        <p:nvSpPr>
          <p:cNvPr id="9" name="TextBox 8">
            <a:extLst>
              <a:ext uri="{FF2B5EF4-FFF2-40B4-BE49-F238E27FC236}">
                <a16:creationId xmlns:a16="http://schemas.microsoft.com/office/drawing/2014/main" id="{F1B8ECBA-6D6A-1942-88E6-8644628DCF73}"/>
              </a:ext>
            </a:extLst>
          </p:cNvPr>
          <p:cNvSpPr txBox="1"/>
          <p:nvPr/>
        </p:nvSpPr>
        <p:spPr>
          <a:xfrm>
            <a:off x="685800" y="5638800"/>
            <a:ext cx="8039380" cy="1015663"/>
          </a:xfrm>
          <a:prstGeom prst="rect">
            <a:avLst/>
          </a:prstGeom>
          <a:noFill/>
        </p:spPr>
        <p:txBody>
          <a:bodyPr wrap="none" rtlCol="0">
            <a:spAutoFit/>
          </a:bodyPr>
          <a:lstStyle/>
          <a:p>
            <a:r>
              <a:rPr lang="en-US" sz="6000" b="1" dirty="0">
                <a:solidFill>
                  <a:srgbClr val="FFCC16"/>
                </a:solidFill>
                <a:latin typeface="Avenir Book" panose="02000503020000020003" pitchFamily="2" charset="0"/>
              </a:rPr>
              <a:t>Poetry and the Festival</a:t>
            </a:r>
          </a:p>
        </p:txBody>
      </p:sp>
      <p:pic>
        <p:nvPicPr>
          <p:cNvPr id="14" name="Picture 13" descr="A picture containing text, screenshot, graphics, graphic design&#10;&#10;Description automatically generated">
            <a:extLst>
              <a:ext uri="{FF2B5EF4-FFF2-40B4-BE49-F238E27FC236}">
                <a16:creationId xmlns:a16="http://schemas.microsoft.com/office/drawing/2014/main" id="{89F0AFFD-ACBA-CD44-BF78-66F2273867EC}"/>
              </a:ext>
            </a:extLst>
          </p:cNvPr>
          <p:cNvPicPr>
            <a:picLocks noChangeAspect="1"/>
          </p:cNvPicPr>
          <p:nvPr/>
        </p:nvPicPr>
        <p:blipFill>
          <a:blip r:embed="rId4"/>
          <a:stretch>
            <a:fillRect/>
          </a:stretch>
        </p:blipFill>
        <p:spPr>
          <a:xfrm>
            <a:off x="7148267" y="366032"/>
            <a:ext cx="1706336" cy="1706336"/>
          </a:xfrm>
          <a:prstGeom prst="rect">
            <a:avLst/>
          </a:prstGeom>
          <a:solidFill>
            <a:srgbClr val="FFCC16"/>
          </a:solidFill>
        </p:spPr>
      </p:pic>
    </p:spTree>
    <p:extLst>
      <p:ext uri="{BB962C8B-B14F-4D97-AF65-F5344CB8AC3E}">
        <p14:creationId xmlns:p14="http://schemas.microsoft.com/office/powerpoint/2010/main" val="298979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9D9A62-EEFD-7043-85C0-9BEFC2573DA1}"/>
              </a:ext>
            </a:extLst>
          </p:cNvPr>
          <p:cNvSpPr/>
          <p:nvPr/>
        </p:nvSpPr>
        <p:spPr>
          <a:xfrm>
            <a:off x="474133" y="443567"/>
            <a:ext cx="8195733" cy="5693866"/>
          </a:xfrm>
          <a:prstGeom prst="rect">
            <a:avLst/>
          </a:prstGeom>
        </p:spPr>
        <p:txBody>
          <a:bodyPr wrap="square">
            <a:spAutoFit/>
          </a:bodyPr>
          <a:lstStyle/>
          <a:p>
            <a:r>
              <a:rPr lang="en-GB" sz="2800" dirty="0">
                <a:latin typeface="Avenir Book" panose="02000503020000020003" pitchFamily="2" charset="0"/>
              </a:rPr>
              <a:t>The mediation of life-crisis . . .Often very short and transitional life crises are provoked by situations of social interaction, or by the individual trespassing of spatial or temporal limits or boundaries… someone dying, coming of age, falling in love, being ill, being jobless etc. Such crises challenge, in a more or less dramatic way, the ways in which an individual conceives and perceives his or her being in the world, but also how he or she is perceived by others. </a:t>
            </a:r>
          </a:p>
          <a:p>
            <a:endParaRPr lang="en-GB" sz="2800" dirty="0">
              <a:latin typeface="Avenir Book" panose="02000503020000020003" pitchFamily="2" charset="0"/>
            </a:endParaRPr>
          </a:p>
          <a:p>
            <a:pPr algn="r"/>
            <a:r>
              <a:rPr lang="en-GB" sz="2800" dirty="0">
                <a:latin typeface="Avenir Book" panose="02000503020000020003" pitchFamily="2" charset="0"/>
              </a:rPr>
              <a:t>Picard and Robinson, </a:t>
            </a:r>
            <a:r>
              <a:rPr lang="en-GB" sz="2800" i="1" dirty="0">
                <a:latin typeface="Avenir Book" panose="02000503020000020003" pitchFamily="2" charset="0"/>
              </a:rPr>
              <a:t>Festivals, Tourism and Social Change</a:t>
            </a:r>
            <a:r>
              <a:rPr lang="en-GB" sz="2800" dirty="0">
                <a:latin typeface="Avenir Book" panose="02000503020000020003" pitchFamily="2" charset="0"/>
              </a:rPr>
              <a:t> (2006)</a:t>
            </a:r>
          </a:p>
        </p:txBody>
      </p:sp>
    </p:spTree>
    <p:extLst>
      <p:ext uri="{BB962C8B-B14F-4D97-AF65-F5344CB8AC3E}">
        <p14:creationId xmlns:p14="http://schemas.microsoft.com/office/powerpoint/2010/main" val="1012413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a tent&#10;&#10;Description automatically generated">
            <a:extLst>
              <a:ext uri="{FF2B5EF4-FFF2-40B4-BE49-F238E27FC236}">
                <a16:creationId xmlns:a16="http://schemas.microsoft.com/office/drawing/2014/main" id="{AC858D66-04E2-8047-99CE-847537CF1611}"/>
              </a:ext>
            </a:extLst>
          </p:cNvPr>
          <p:cNvPicPr>
            <a:picLocks noChangeAspect="1"/>
          </p:cNvPicPr>
          <p:nvPr/>
        </p:nvPicPr>
        <p:blipFill rotWithShape="1">
          <a:blip r:embed="rId3"/>
          <a:srcRect t="18"/>
          <a:stretch/>
        </p:blipFill>
        <p:spPr>
          <a:xfrm>
            <a:off x="20" y="1282"/>
            <a:ext cx="9143980" cy="6856718"/>
          </a:xfrm>
          <a:prstGeom prst="rect">
            <a:avLst/>
          </a:prstGeom>
        </p:spPr>
      </p:pic>
    </p:spTree>
    <p:extLst>
      <p:ext uri="{BB962C8B-B14F-4D97-AF65-F5344CB8AC3E}">
        <p14:creationId xmlns:p14="http://schemas.microsoft.com/office/powerpoint/2010/main" val="218455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A901CD-81BE-614D-9C04-82539CE6A6A3}"/>
              </a:ext>
            </a:extLst>
          </p:cNvPr>
          <p:cNvSpPr>
            <a:spLocks noChangeArrowheads="1"/>
          </p:cNvSpPr>
          <p:nvPr/>
        </p:nvSpPr>
        <p:spPr bwMode="auto">
          <a:xfrm>
            <a:off x="228600" y="788857"/>
            <a:ext cx="8686800"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GB" sz="2800" dirty="0">
                <a:latin typeface="Avenir Book" panose="02000503020000020003" pitchFamily="2" charset="0"/>
              </a:rPr>
              <a:t>But I think actually the stuff around racial justice, you know, col-, decolonisation, that inclusivity, you know. And I think also the self-expression from the poetry. I think, you know, you can feel, listening to the people talking about suicide on the mental health side, and then those poets having that sense of bravery, I suppose, to have that self-expression, and that being kind of like a form of healing – I’ve definitely connected with that. . . almost like a bit of a self-healing process for myself.</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3151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standing in a forest at night&#10;&#10;Description automatically generated">
            <a:extLst>
              <a:ext uri="{FF2B5EF4-FFF2-40B4-BE49-F238E27FC236}">
                <a16:creationId xmlns:a16="http://schemas.microsoft.com/office/drawing/2014/main" id="{3239A9E3-87D6-E640-8BC7-5CFAD6EEDFDF}"/>
              </a:ext>
            </a:extLst>
          </p:cNvPr>
          <p:cNvPicPr>
            <a:picLocks noChangeAspect="1"/>
          </p:cNvPicPr>
          <p:nvPr/>
        </p:nvPicPr>
        <p:blipFill>
          <a:blip r:embed="rId3"/>
          <a:stretch>
            <a:fillRect/>
          </a:stretch>
        </p:blipFill>
        <p:spPr>
          <a:xfrm>
            <a:off x="134383" y="1117599"/>
            <a:ext cx="8875234" cy="4985749"/>
          </a:xfrm>
          <a:prstGeom prst="rect">
            <a:avLst/>
          </a:prstGeom>
        </p:spPr>
      </p:pic>
    </p:spTree>
    <p:extLst>
      <p:ext uri="{BB962C8B-B14F-4D97-AF65-F5344CB8AC3E}">
        <p14:creationId xmlns:p14="http://schemas.microsoft.com/office/powerpoint/2010/main" val="3907593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33E462-8FE6-0C4C-87C6-F3D7DE92778A}"/>
              </a:ext>
            </a:extLst>
          </p:cNvPr>
          <p:cNvSpPr/>
          <p:nvPr/>
        </p:nvSpPr>
        <p:spPr>
          <a:xfrm>
            <a:off x="440267" y="711200"/>
            <a:ext cx="8263466" cy="5693866"/>
          </a:xfrm>
          <a:prstGeom prst="rect">
            <a:avLst/>
          </a:prstGeom>
        </p:spPr>
        <p:txBody>
          <a:bodyPr wrap="square">
            <a:spAutoFit/>
          </a:bodyPr>
          <a:lstStyle/>
          <a:p>
            <a:pPr lvl="0" defTabSz="914400">
              <a:defRPr/>
            </a:pPr>
            <a:r>
              <a:rPr lang="en-US" sz="2800" dirty="0">
                <a:latin typeface="Avenir Book" panose="02000503020000020003" pitchFamily="2" charset="0"/>
              </a:rPr>
              <a:t>I think it is a bit of a, a criticism of WOMAD and other festivals that it's not... I mean, you could see that it's not very diverse.</a:t>
            </a:r>
          </a:p>
          <a:p>
            <a:pPr lvl="0" defTabSz="914400">
              <a:defRPr/>
            </a:pPr>
            <a:endParaRPr lang="en-US" sz="2800" dirty="0">
              <a:latin typeface="Avenir Book" panose="02000503020000020003" pitchFamily="2" charset="0"/>
            </a:endParaRPr>
          </a:p>
          <a:p>
            <a:r>
              <a:rPr lang="en-US" sz="2800" dirty="0">
                <a:latin typeface="Avenir Book" panose="02000503020000020003" pitchFamily="2" charset="0"/>
              </a:rPr>
              <a:t>I think the cost of it is- is a, is a bar. You know, and, and that's actually- and that also... rules out, umm, you know, people without access to resources, you know, from all sorts of- from every ethnicity. Umm.... but you know, I- I imagine... I mean it must be very expensive to put on. . . But  given that it is, a- a global thing and the performers, yeah, so the performers are much more diverse than the audience.</a:t>
            </a:r>
          </a:p>
        </p:txBody>
      </p:sp>
    </p:spTree>
    <p:extLst>
      <p:ext uri="{BB962C8B-B14F-4D97-AF65-F5344CB8AC3E}">
        <p14:creationId xmlns:p14="http://schemas.microsoft.com/office/powerpoint/2010/main" val="2673803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ece of paper with writing on it&#10;&#10;Description automatically generated">
            <a:extLst>
              <a:ext uri="{FF2B5EF4-FFF2-40B4-BE49-F238E27FC236}">
                <a16:creationId xmlns:a16="http://schemas.microsoft.com/office/drawing/2014/main" id="{DBE783BB-83AC-D946-AEC8-BDC21FEF39E8}"/>
              </a:ext>
            </a:extLst>
          </p:cNvPr>
          <p:cNvPicPr>
            <a:picLocks noChangeAspect="1"/>
          </p:cNvPicPr>
          <p:nvPr/>
        </p:nvPicPr>
        <p:blipFill>
          <a:blip r:embed="rId3"/>
          <a:stretch>
            <a:fillRect/>
          </a:stretch>
        </p:blipFill>
        <p:spPr>
          <a:xfrm>
            <a:off x="-114300" y="-73037"/>
            <a:ext cx="9274864" cy="6931037"/>
          </a:xfrm>
          <a:prstGeom prst="rect">
            <a:avLst/>
          </a:prstGeom>
        </p:spPr>
      </p:pic>
    </p:spTree>
    <p:extLst>
      <p:ext uri="{BB962C8B-B14F-4D97-AF65-F5344CB8AC3E}">
        <p14:creationId xmlns:p14="http://schemas.microsoft.com/office/powerpoint/2010/main" val="1706491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card with black text&#10;&#10;Description automatically generated">
            <a:extLst>
              <a:ext uri="{FF2B5EF4-FFF2-40B4-BE49-F238E27FC236}">
                <a16:creationId xmlns:a16="http://schemas.microsoft.com/office/drawing/2014/main" id="{DF993B9A-92EC-0B49-A537-BF59FC91034E}"/>
              </a:ext>
            </a:extLst>
          </p:cNvPr>
          <p:cNvPicPr>
            <a:picLocks noChangeAspect="1"/>
          </p:cNvPicPr>
          <p:nvPr/>
        </p:nvPicPr>
        <p:blipFill rotWithShape="1">
          <a:blip r:embed="rId3"/>
          <a:srcRect t="14573" r="1" b="7748"/>
          <a:stretch/>
        </p:blipFill>
        <p:spPr>
          <a:xfrm>
            <a:off x="147637" y="173518"/>
            <a:ext cx="8848725" cy="6512763"/>
          </a:xfrm>
          <a:prstGeom prst="rect">
            <a:avLst/>
          </a:prstGeom>
        </p:spPr>
      </p:pic>
    </p:spTree>
    <p:extLst>
      <p:ext uri="{BB962C8B-B14F-4D97-AF65-F5344CB8AC3E}">
        <p14:creationId xmlns:p14="http://schemas.microsoft.com/office/powerpoint/2010/main" val="776932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3EAA3-5B06-C745-9911-3A3F9673BA5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27251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634A3-5500-B241-B55A-69E263DB9F52}"/>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3193005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44EBBD-2C38-8643-B7B0-4341560F91B8}"/>
              </a:ext>
            </a:extLst>
          </p:cNvPr>
          <p:cNvSpPr/>
          <p:nvPr/>
        </p:nvSpPr>
        <p:spPr>
          <a:xfrm>
            <a:off x="504701" y="582067"/>
            <a:ext cx="8134597" cy="6124754"/>
          </a:xfrm>
          <a:prstGeom prst="rect">
            <a:avLst/>
          </a:prstGeom>
        </p:spPr>
        <p:txBody>
          <a:bodyPr wrap="square">
            <a:spAutoFit/>
          </a:bodyPr>
          <a:lstStyle/>
          <a:p>
            <a:r>
              <a:rPr lang="en-GB" sz="2800" b="1" dirty="0">
                <a:latin typeface="Avenir Book" panose="02000503020000020003" pitchFamily="2" charset="0"/>
                <a:ea typeface="Source Sans Pro" panose="020B0503030403020204" pitchFamily="34" charset="0"/>
              </a:rPr>
              <a:t>Festival audiences are experiencing an overlapping series of </a:t>
            </a:r>
            <a:r>
              <a:rPr lang="en-GB" sz="2800" b="1" i="1" dirty="0">
                <a:latin typeface="Avenir Book" panose="02000503020000020003" pitchFamily="2" charset="0"/>
                <a:ea typeface="Source Sans Pro" panose="020B0503030403020204" pitchFamily="34" charset="0"/>
              </a:rPr>
              <a:t>thin </a:t>
            </a:r>
            <a:r>
              <a:rPr lang="en-GB" sz="2800" b="1" dirty="0">
                <a:latin typeface="Avenir Book" panose="02000503020000020003" pitchFamily="2" charset="0"/>
                <a:ea typeface="Source Sans Pro" panose="020B0503030403020204" pitchFamily="34" charset="0"/>
              </a:rPr>
              <a:t>– but not collapsed – boundaries</a:t>
            </a:r>
          </a:p>
          <a:p>
            <a:endParaRPr lang="en-GB" sz="2800" dirty="0">
              <a:latin typeface="Avenir Book" panose="02000503020000020003" pitchFamily="2" charset="0"/>
              <a:ea typeface="Source Sans Pro" panose="020B0503030403020204" pitchFamily="34" charset="0"/>
            </a:endParaRPr>
          </a:p>
          <a:p>
            <a:pPr marL="571500" indent="-571500">
              <a:buFont typeface="Arial" panose="020B0604020202020204" pitchFamily="34" charset="0"/>
              <a:buChar char="•"/>
            </a:pPr>
            <a:r>
              <a:rPr lang="en-GB" sz="2800" dirty="0">
                <a:latin typeface="Avenir Book" panose="02000503020000020003" pitchFamily="2" charset="0"/>
                <a:ea typeface="Source Sans Pro" panose="020B0503030403020204" pitchFamily="34" charset="0"/>
              </a:rPr>
              <a:t>physically (tents, shared tables, crowds, toilets)</a:t>
            </a:r>
          </a:p>
          <a:p>
            <a:pPr marL="571500" indent="-571500">
              <a:buFont typeface="Arial" panose="020B0604020202020204" pitchFamily="34" charset="0"/>
              <a:buChar char="•"/>
            </a:pPr>
            <a:endParaRPr lang="en-GB" sz="2800" dirty="0">
              <a:latin typeface="Avenir Book" panose="02000503020000020003" pitchFamily="2" charset="0"/>
              <a:ea typeface="Source Sans Pro" panose="020B0503030403020204" pitchFamily="34" charset="0"/>
            </a:endParaRPr>
          </a:p>
          <a:p>
            <a:pPr marL="571500" indent="-571500">
              <a:buFont typeface="Arial" panose="020B0604020202020204" pitchFamily="34" charset="0"/>
              <a:buChar char="•"/>
            </a:pPr>
            <a:r>
              <a:rPr lang="en-GB" sz="2800" dirty="0">
                <a:latin typeface="Avenir Book" panose="02000503020000020003" pitchFamily="2" charset="0"/>
                <a:ea typeface="Source Sans Pro" panose="020B0503030403020204" pitchFamily="34" charset="0"/>
              </a:rPr>
              <a:t>socially (unexpected conversations with strangers and stars, opportunities for participants to make or become part of the art)</a:t>
            </a:r>
          </a:p>
          <a:p>
            <a:pPr marL="571500" indent="-571500">
              <a:buFont typeface="Arial" panose="020B0604020202020204" pitchFamily="34" charset="0"/>
              <a:buChar char="•"/>
            </a:pPr>
            <a:endParaRPr lang="en-GB" sz="2800" dirty="0">
              <a:latin typeface="Avenir Book" panose="02000503020000020003" pitchFamily="2" charset="0"/>
              <a:ea typeface="Source Sans Pro" panose="020B0503030403020204" pitchFamily="34" charset="0"/>
            </a:endParaRPr>
          </a:p>
          <a:p>
            <a:pPr marL="571500" indent="-571500">
              <a:buFont typeface="Arial" panose="020B0604020202020204" pitchFamily="34" charset="0"/>
              <a:buChar char="•"/>
            </a:pPr>
            <a:r>
              <a:rPr lang="en-GB" sz="2800" dirty="0">
                <a:latin typeface="Avenir Book" panose="02000503020000020003" pitchFamily="2" charset="0"/>
                <a:ea typeface="Source Sans Pro" panose="020B0503030403020204" pitchFamily="34" charset="0"/>
              </a:rPr>
              <a:t>socio-geographically (worlds colliding, personal witness from global majority and refugees))</a:t>
            </a:r>
            <a:endParaRPr lang="en-GB" sz="2800" b="0" i="0" u="none" strike="noStrike" dirty="0">
              <a:effectLst/>
              <a:latin typeface="Avenir Book" panose="02000503020000020003" pitchFamily="2" charset="0"/>
              <a:ea typeface="Source Sans Pro" panose="020B0503030403020204" pitchFamily="34" charset="0"/>
            </a:endParaRPr>
          </a:p>
        </p:txBody>
      </p:sp>
    </p:spTree>
    <p:extLst>
      <p:ext uri="{BB962C8B-B14F-4D97-AF65-F5344CB8AC3E}">
        <p14:creationId xmlns:p14="http://schemas.microsoft.com/office/powerpoint/2010/main" val="3692861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A95E27-4855-D943-84DF-BCB70521AA88}"/>
              </a:ext>
            </a:extLst>
          </p:cNvPr>
          <p:cNvSpPr txBox="1"/>
          <p:nvPr/>
        </p:nvSpPr>
        <p:spPr>
          <a:xfrm>
            <a:off x="228600" y="417423"/>
            <a:ext cx="8686800" cy="5693866"/>
          </a:xfrm>
          <a:prstGeom prst="rect">
            <a:avLst/>
          </a:prstGeom>
          <a:noFill/>
        </p:spPr>
        <p:txBody>
          <a:bodyPr wrap="square" rtlCol="0">
            <a:spAutoFit/>
          </a:bodyPr>
          <a:lstStyle/>
          <a:p>
            <a:r>
              <a:rPr lang="en-GB" sz="2800" b="1" dirty="0">
                <a:latin typeface="Avenir Book" panose="02000503020000020003" pitchFamily="2" charset="0"/>
              </a:rPr>
              <a:t>10%</a:t>
            </a:r>
            <a:r>
              <a:rPr lang="en-GB" sz="2800" dirty="0">
                <a:latin typeface="Avenir Book" panose="02000503020000020003" pitchFamily="2" charset="0"/>
              </a:rPr>
              <a:t> got involved with new charities or social causes </a:t>
            </a:r>
          </a:p>
          <a:p>
            <a:endParaRPr lang="en-GB" sz="2800" dirty="0">
              <a:latin typeface="Avenir Book" panose="02000503020000020003" pitchFamily="2" charset="0"/>
            </a:endParaRPr>
          </a:p>
          <a:p>
            <a:r>
              <a:rPr lang="en-GB" sz="2800" b="1" dirty="0">
                <a:latin typeface="Avenir Book" panose="02000503020000020003" pitchFamily="2" charset="0"/>
              </a:rPr>
              <a:t>33%</a:t>
            </a:r>
            <a:r>
              <a:rPr lang="en-GB" sz="2800" dirty="0">
                <a:latin typeface="Avenir Book" panose="02000503020000020003" pitchFamily="2" charset="0"/>
              </a:rPr>
              <a:t> considered change of career / uprated social commitment</a:t>
            </a:r>
          </a:p>
          <a:p>
            <a:endParaRPr lang="en-GB" sz="2800" dirty="0">
              <a:latin typeface="Avenir Book" panose="02000503020000020003" pitchFamily="2" charset="0"/>
            </a:endParaRPr>
          </a:p>
          <a:p>
            <a:r>
              <a:rPr lang="en-GB" sz="2800" b="1" dirty="0">
                <a:latin typeface="Avenir Book" panose="02000503020000020003" pitchFamily="2" charset="0"/>
              </a:rPr>
              <a:t>25%</a:t>
            </a:r>
            <a:r>
              <a:rPr lang="en-GB" sz="2800" dirty="0">
                <a:latin typeface="Avenir Book" panose="02000503020000020003" pitchFamily="2" charset="0"/>
              </a:rPr>
              <a:t> faced up to vulnerability and life-transitions </a:t>
            </a:r>
          </a:p>
          <a:p>
            <a:endParaRPr lang="en-GB" sz="2800" dirty="0">
              <a:latin typeface="Avenir Book" panose="02000503020000020003" pitchFamily="2" charset="0"/>
            </a:endParaRPr>
          </a:p>
          <a:p>
            <a:r>
              <a:rPr lang="en-GB" sz="2800" b="1" dirty="0">
                <a:latin typeface="Avenir Book" panose="02000503020000020003" pitchFamily="2" charset="0"/>
              </a:rPr>
              <a:t>25%</a:t>
            </a:r>
            <a:r>
              <a:rPr lang="en-GB" sz="2800" dirty="0">
                <a:latin typeface="Avenir Book" panose="02000503020000020003" pitchFamily="2" charset="0"/>
              </a:rPr>
              <a:t> discovered sympathies towards social ‘others’ whom they had in the past been fearful or ignorant of </a:t>
            </a:r>
          </a:p>
          <a:p>
            <a:endParaRPr lang="en-GB" sz="2800" dirty="0">
              <a:latin typeface="Avenir Book" panose="02000503020000020003" pitchFamily="2" charset="0"/>
            </a:endParaRPr>
          </a:p>
          <a:p>
            <a:r>
              <a:rPr lang="en-GB" sz="2800" b="1" dirty="0">
                <a:latin typeface="Avenir Book" panose="02000503020000020003" pitchFamily="2" charset="0"/>
              </a:rPr>
              <a:t>15%</a:t>
            </a:r>
            <a:r>
              <a:rPr lang="en-GB" sz="2800" dirty="0">
                <a:latin typeface="Avenir Book" panose="02000503020000020003" pitchFamily="2" charset="0"/>
              </a:rPr>
              <a:t> found it ’transformational’: every festival encounter signalled a new sense of self, purpose and future</a:t>
            </a:r>
            <a:endParaRPr lang="en-US" sz="2400" dirty="0"/>
          </a:p>
        </p:txBody>
      </p:sp>
    </p:spTree>
    <p:extLst>
      <p:ext uri="{BB962C8B-B14F-4D97-AF65-F5344CB8AC3E}">
        <p14:creationId xmlns:p14="http://schemas.microsoft.com/office/powerpoint/2010/main" val="4224617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0FB429-C8F5-8F42-ACD3-5DD1266E430C}"/>
              </a:ext>
            </a:extLst>
          </p:cNvPr>
          <p:cNvSpPr/>
          <p:nvPr/>
        </p:nvSpPr>
        <p:spPr>
          <a:xfrm>
            <a:off x="445324" y="1404624"/>
            <a:ext cx="8609611" cy="4401205"/>
          </a:xfrm>
          <a:prstGeom prst="rect">
            <a:avLst/>
          </a:prstGeom>
        </p:spPr>
        <p:txBody>
          <a:bodyPr wrap="square">
            <a:spAutoFit/>
          </a:bodyPr>
          <a:lstStyle/>
          <a:p>
            <a:pPr marL="571500" indent="-571500">
              <a:buFont typeface="Arial" panose="020B0604020202020204" pitchFamily="34" charset="0"/>
              <a:buChar char="•"/>
            </a:pPr>
            <a:r>
              <a:rPr lang="en-GB" sz="2800" dirty="0">
                <a:latin typeface="Avenir Book" panose="02000503020000020003" pitchFamily="2" charset="0"/>
              </a:rPr>
              <a:t>intergenerationally (parents acting like kids and vice versa, Zoomers/ Boomers, child-free adults thinking about children)</a:t>
            </a:r>
          </a:p>
          <a:p>
            <a:pPr marL="571500" indent="-571500">
              <a:buFont typeface="Arial" panose="020B0604020202020204" pitchFamily="34" charset="0"/>
              <a:buChar char="•"/>
            </a:pPr>
            <a:endParaRPr lang="en-GB" sz="2800" dirty="0">
              <a:latin typeface="Avenir Book" panose="02000503020000020003" pitchFamily="2" charset="0"/>
            </a:endParaRPr>
          </a:p>
          <a:p>
            <a:pPr marL="571500" indent="-571500">
              <a:buFont typeface="Arial" panose="020B0604020202020204" pitchFamily="34" charset="0"/>
              <a:buChar char="•"/>
            </a:pPr>
            <a:r>
              <a:rPr lang="en-GB" sz="2800" dirty="0">
                <a:latin typeface="Avenir Book" panose="02000503020000020003" pitchFamily="2" charset="0"/>
              </a:rPr>
              <a:t>schematically (events morph into each other, scheduling goes to pot, the chancy and the chosen overlap)</a:t>
            </a:r>
          </a:p>
          <a:p>
            <a:pPr marL="571500" indent="-571500">
              <a:buFont typeface="Arial" panose="020B0604020202020204" pitchFamily="34" charset="0"/>
              <a:buChar char="•"/>
            </a:pPr>
            <a:endParaRPr lang="en-GB" sz="2800" dirty="0">
              <a:latin typeface="Avenir Book" panose="02000503020000020003" pitchFamily="2" charset="0"/>
            </a:endParaRPr>
          </a:p>
          <a:p>
            <a:pPr marL="571500" indent="-571500">
              <a:buFont typeface="Arial" panose="020B0604020202020204" pitchFamily="34" charset="0"/>
              <a:buChar char="•"/>
            </a:pPr>
            <a:r>
              <a:rPr lang="en-GB" sz="2800" dirty="0" err="1">
                <a:latin typeface="Avenir Book" panose="02000503020000020003" pitchFamily="2" charset="0"/>
              </a:rPr>
              <a:t>genderedly</a:t>
            </a:r>
            <a:r>
              <a:rPr lang="en-GB" sz="2800" dirty="0">
                <a:latin typeface="Avenir Book" panose="02000503020000020003" pitchFamily="2" charset="0"/>
              </a:rPr>
              <a:t> (costume cross-dressing, safe space for LGBTQ+ encounter)</a:t>
            </a:r>
          </a:p>
        </p:txBody>
      </p:sp>
    </p:spTree>
    <p:extLst>
      <p:ext uri="{BB962C8B-B14F-4D97-AF65-F5344CB8AC3E}">
        <p14:creationId xmlns:p14="http://schemas.microsoft.com/office/powerpoint/2010/main" val="134853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73160A-6881-D747-8057-0A9B79FDC5CD}"/>
              </a:ext>
            </a:extLst>
          </p:cNvPr>
          <p:cNvSpPr/>
          <p:nvPr/>
        </p:nvSpPr>
        <p:spPr>
          <a:xfrm>
            <a:off x="486888" y="1228397"/>
            <a:ext cx="8170224" cy="4401205"/>
          </a:xfrm>
          <a:prstGeom prst="rect">
            <a:avLst/>
          </a:prstGeom>
        </p:spPr>
        <p:txBody>
          <a:bodyPr wrap="square">
            <a:spAutoFit/>
          </a:bodyPr>
          <a:lstStyle/>
          <a:p>
            <a:pPr marL="571500" indent="-571500">
              <a:buFont typeface="Arial" panose="020B0604020202020204" pitchFamily="34" charset="0"/>
              <a:buChar char="•"/>
            </a:pPr>
            <a:r>
              <a:rPr lang="en-GB" sz="2800" dirty="0">
                <a:latin typeface="Avenir Book" panose="02000503020000020003" pitchFamily="2" charset="0"/>
                <a:ea typeface="Source Sans Pro" panose="020B0503030403020204" pitchFamily="34" charset="0"/>
              </a:rPr>
              <a:t>temporally (out of day/night schedule, large-scale repeats in time, memories return, non-human scale of time in nature, stars, climate)</a:t>
            </a:r>
          </a:p>
          <a:p>
            <a:pPr marL="571500" indent="-571500">
              <a:buFont typeface="Arial" panose="020B0604020202020204" pitchFamily="34" charset="0"/>
              <a:buChar char="•"/>
            </a:pPr>
            <a:endParaRPr lang="en-GB" sz="2800" dirty="0">
              <a:latin typeface="Avenir Book" panose="02000503020000020003" pitchFamily="2" charset="0"/>
              <a:ea typeface="Source Sans Pro" panose="020B0503030403020204" pitchFamily="34" charset="0"/>
            </a:endParaRPr>
          </a:p>
          <a:p>
            <a:pPr marL="571500" indent="-571500">
              <a:buFont typeface="Arial" panose="020B0604020202020204" pitchFamily="34" charset="0"/>
              <a:buChar char="•"/>
            </a:pPr>
            <a:r>
              <a:rPr lang="en-GB" sz="2800" dirty="0">
                <a:latin typeface="Avenir Book" panose="02000503020000020003" pitchFamily="2" charset="0"/>
                <a:ea typeface="Source Sans Pro" panose="020B0503030403020204" pitchFamily="34" charset="0"/>
              </a:rPr>
              <a:t>emotionally (intimacy, unexpected empathy, crises, grief, even re-birth experiences)</a:t>
            </a:r>
          </a:p>
          <a:p>
            <a:endParaRPr lang="en-GB" sz="2800" b="1" dirty="0">
              <a:latin typeface="Avenir Book" panose="02000503020000020003" pitchFamily="2" charset="0"/>
              <a:ea typeface="Source Sans Pro" panose="020B0503030403020204" pitchFamily="34" charset="0"/>
            </a:endParaRPr>
          </a:p>
          <a:p>
            <a:r>
              <a:rPr lang="en-GB" sz="2800" b="1" dirty="0">
                <a:latin typeface="Avenir Book" panose="02000503020000020003" pitchFamily="2" charset="0"/>
                <a:ea typeface="Source Sans Pro" panose="020B0503030403020204" pitchFamily="34" charset="0"/>
              </a:rPr>
              <a:t>Many report a temporary experience of a less ‘buffered’ or less defended life. </a:t>
            </a:r>
          </a:p>
          <a:p>
            <a:endParaRPr lang="en-GB" sz="2800" b="1" dirty="0">
              <a:latin typeface="Avenir Book" panose="02000503020000020003" pitchFamily="2" charset="0"/>
              <a:ea typeface="Source Sans Pro" panose="020B0503030403020204" pitchFamily="34" charset="0"/>
            </a:endParaRPr>
          </a:p>
        </p:txBody>
      </p:sp>
    </p:spTree>
    <p:extLst>
      <p:ext uri="{BB962C8B-B14F-4D97-AF65-F5344CB8AC3E}">
        <p14:creationId xmlns:p14="http://schemas.microsoft.com/office/powerpoint/2010/main" val="3061653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994DF-7CDA-5749-99EE-EE31EA12F138}"/>
              </a:ext>
            </a:extLst>
          </p:cNvPr>
          <p:cNvSpPr/>
          <p:nvPr/>
        </p:nvSpPr>
        <p:spPr>
          <a:xfrm>
            <a:off x="203200" y="304800"/>
            <a:ext cx="8686800" cy="6401753"/>
          </a:xfrm>
          <a:prstGeom prst="rect">
            <a:avLst/>
          </a:prstGeom>
        </p:spPr>
        <p:txBody>
          <a:bodyPr wrap="square">
            <a:spAutoFit/>
          </a:bodyPr>
          <a:lstStyle/>
          <a:p>
            <a:r>
              <a:rPr lang="en-GB" sz="2800" b="1" dirty="0">
                <a:latin typeface="Avenir Book" panose="02000503020000020003" pitchFamily="2" charset="0"/>
                <a:ea typeface="Calibri" panose="020F0502020204030204" pitchFamily="34" charset="0"/>
                <a:cs typeface="Times New Roman" panose="02020603050405020304" pitchFamily="18" charset="0"/>
              </a:rPr>
              <a:t>What </a:t>
            </a:r>
            <a:r>
              <a:rPr lang="en-GB" sz="2800" b="1" i="1" dirty="0">
                <a:latin typeface="Avenir Book" panose="02000503020000020003" pitchFamily="2" charset="0"/>
                <a:ea typeface="Calibri" panose="020F0502020204030204" pitchFamily="34" charset="0"/>
                <a:cs typeface="Times New Roman" panose="02020603050405020304" pitchFamily="18" charset="0"/>
              </a:rPr>
              <a:t>kinds</a:t>
            </a:r>
            <a:r>
              <a:rPr lang="en-GB" sz="2800" b="1" dirty="0">
                <a:latin typeface="Avenir Book" panose="02000503020000020003" pitchFamily="2" charset="0"/>
                <a:ea typeface="Calibri" panose="020F0502020204030204" pitchFamily="34" charset="0"/>
                <a:cs typeface="Times New Roman" panose="02020603050405020304" pitchFamily="18" charset="0"/>
              </a:rPr>
              <a:t> of stories are we talking about?</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GB" sz="2800" dirty="0">
                <a:latin typeface="Avenir Book" panose="02000503020000020003" pitchFamily="2" charset="0"/>
                <a:ea typeface="Calibri" panose="020F0502020204030204" pitchFamily="34" charset="0"/>
                <a:cs typeface="Times New Roman" panose="02020603050405020304" pitchFamily="18" charset="0"/>
              </a:rPr>
              <a:t>Contemplating change of career from GP to prison worker</a:t>
            </a:r>
          </a:p>
          <a:p>
            <a:endParaRPr lang="en-GB" sz="2800" dirty="0">
              <a:latin typeface="Avenir Book" panose="02000503020000020003" pitchFamily="2" charset="0"/>
              <a:ea typeface="Calibri" panose="020F0502020204030204" pitchFamily="34" charset="0"/>
              <a:cs typeface="Times New Roman" panose="02020603050405020304" pitchFamily="18" charset="0"/>
            </a:endParaRPr>
          </a:p>
          <a:p>
            <a:r>
              <a:rPr lang="en-GB" sz="2800" dirty="0">
                <a:latin typeface="Avenir Book" panose="02000503020000020003" pitchFamily="2" charset="0"/>
                <a:ea typeface="Calibri" panose="020F0502020204030204" pitchFamily="34" charset="0"/>
                <a:cs typeface="Times New Roman" panose="02020603050405020304" pitchFamily="18" charset="0"/>
              </a:rPr>
              <a:t>Transformational experience: reconciliation and dialogue with emotionally-absent mother; experienced deep self-understanding following end of coercive marriage</a:t>
            </a:r>
          </a:p>
          <a:p>
            <a:endParaRPr lang="en-GB" sz="2800" dirty="0">
              <a:latin typeface="Avenir Book" panose="02000503020000020003" pitchFamily="2" charset="0"/>
              <a:ea typeface="Calibri" panose="020F0502020204030204" pitchFamily="34" charset="0"/>
              <a:cs typeface="Times New Roman" panose="02020603050405020304" pitchFamily="18" charset="0"/>
            </a:endParaRPr>
          </a:p>
          <a:p>
            <a:r>
              <a:rPr lang="en-GB" sz="2800" dirty="0">
                <a:latin typeface="Avenir Book" panose="02000503020000020003" pitchFamily="2" charset="0"/>
                <a:ea typeface="Calibri" panose="020F0502020204030204" pitchFamily="34" charset="0"/>
                <a:cs typeface="Times New Roman" panose="02020603050405020304" pitchFamily="18" charset="0"/>
              </a:rPr>
              <a:t>Practiced mindfulness and wanted to take peaceful feeling back into regular life</a:t>
            </a:r>
          </a:p>
          <a:p>
            <a:endParaRPr lang="en-GB" sz="2800" dirty="0">
              <a:latin typeface="Avenir Book" panose="02000503020000020003" pitchFamily="2" charset="0"/>
              <a:ea typeface="Calibri" panose="020F0502020204030204" pitchFamily="34" charset="0"/>
              <a:cs typeface="Times New Roman" panose="02020603050405020304" pitchFamily="18" charset="0"/>
            </a:endParaRPr>
          </a:p>
          <a:p>
            <a:r>
              <a:rPr lang="en-GB" sz="2800" dirty="0">
                <a:latin typeface="Avenir Book" panose="02000503020000020003" pitchFamily="2" charset="0"/>
                <a:ea typeface="Calibri" panose="020F0502020204030204" pitchFamily="34" charset="0"/>
                <a:cs typeface="Times New Roman" panose="02020603050405020304" pitchFamily="18" charset="0"/>
              </a:rPr>
              <a:t>Found new resources for </a:t>
            </a:r>
            <a:r>
              <a:rPr lang="en-GB" sz="2800" dirty="0" err="1">
                <a:latin typeface="Avenir Book" panose="02000503020000020003" pitchFamily="2" charset="0"/>
                <a:ea typeface="Calibri" panose="020F0502020204030204" pitchFamily="34" charset="0"/>
                <a:cs typeface="Times New Roman" panose="02020603050405020304" pitchFamily="18" charset="0"/>
              </a:rPr>
              <a:t>Ph.D</a:t>
            </a:r>
            <a:r>
              <a:rPr lang="en-GB" sz="2800" dirty="0">
                <a:latin typeface="Avenir Book" panose="02000503020000020003" pitchFamily="2" charset="0"/>
                <a:ea typeface="Calibri" panose="020F0502020204030204" pitchFamily="34" charset="0"/>
                <a:cs typeface="Times New Roman" panose="02020603050405020304" pitchFamily="18" charset="0"/>
              </a:rPr>
              <a:t> research; realised new purpose and meaning in what she is doing</a:t>
            </a:r>
          </a:p>
        </p:txBody>
      </p:sp>
    </p:spTree>
    <p:extLst>
      <p:ext uri="{BB962C8B-B14F-4D97-AF65-F5344CB8AC3E}">
        <p14:creationId xmlns:p14="http://schemas.microsoft.com/office/powerpoint/2010/main" val="1577381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2A7EE2-DE79-3142-8ED9-BBCC82D68463}"/>
              </a:ext>
            </a:extLst>
          </p:cNvPr>
          <p:cNvSpPr/>
          <p:nvPr/>
        </p:nvSpPr>
        <p:spPr>
          <a:xfrm>
            <a:off x="321733" y="186268"/>
            <a:ext cx="8500533" cy="6124754"/>
          </a:xfrm>
          <a:prstGeom prst="rect">
            <a:avLst/>
          </a:prstGeom>
        </p:spPr>
        <p:txBody>
          <a:bodyPr wrap="square">
            <a:spAutoFit/>
          </a:bodyPr>
          <a:lstStyle/>
          <a:p>
            <a:r>
              <a:rPr lang="en-GB" sz="2800" dirty="0">
                <a:latin typeface="Avenir Book" panose="02000503020000020003" pitchFamily="2" charset="0"/>
              </a:rPr>
              <a:t>Festival mobility scooter enabled new feeling of participation as disabled person; strong new friendship group; joined social movement</a:t>
            </a:r>
          </a:p>
          <a:p>
            <a:endParaRPr lang="en-GB" sz="2800" dirty="0">
              <a:latin typeface="Avenir Book" panose="02000503020000020003" pitchFamily="2" charset="0"/>
            </a:endParaRPr>
          </a:p>
          <a:p>
            <a:r>
              <a:rPr lang="en-GB" sz="2800" dirty="0">
                <a:latin typeface="Avenir Book" panose="02000503020000020003" pitchFamily="2" charset="0"/>
              </a:rPr>
              <a:t>Encounter with refugees exposed unsuspected prejudice; encouraged to keep writing letters to MPs</a:t>
            </a:r>
          </a:p>
          <a:p>
            <a:endParaRPr lang="en-GB" sz="2800" dirty="0">
              <a:latin typeface="Avenir Book" panose="02000503020000020003" pitchFamily="2" charset="0"/>
            </a:endParaRPr>
          </a:p>
          <a:p>
            <a:r>
              <a:rPr lang="en-GB" sz="2800" dirty="0">
                <a:latin typeface="Avenir Book" panose="02000503020000020003" pitchFamily="2" charset="0"/>
              </a:rPr>
              <a:t>Learned more about foodbanks and decided to volunteer </a:t>
            </a:r>
          </a:p>
          <a:p>
            <a:endParaRPr lang="en-GB" sz="2800" dirty="0">
              <a:latin typeface="Avenir Book" panose="02000503020000020003" pitchFamily="2" charset="0"/>
            </a:endParaRPr>
          </a:p>
          <a:p>
            <a:r>
              <a:rPr lang="en-GB" sz="2800" dirty="0">
                <a:latin typeface="Avenir Book" panose="02000503020000020003" pitchFamily="2" charset="0"/>
              </a:rPr>
              <a:t>Transformational experience: experienced uncanny synchronicities, inspired to build new printing technology, change jobs and relocate.</a:t>
            </a:r>
          </a:p>
        </p:txBody>
      </p:sp>
    </p:spTree>
    <p:extLst>
      <p:ext uri="{BB962C8B-B14F-4D97-AF65-F5344CB8AC3E}">
        <p14:creationId xmlns:p14="http://schemas.microsoft.com/office/powerpoint/2010/main" val="3238996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white moon above a crowd of people&#10;&#10;Description automatically generated">
            <a:extLst>
              <a:ext uri="{FF2B5EF4-FFF2-40B4-BE49-F238E27FC236}">
                <a16:creationId xmlns:a16="http://schemas.microsoft.com/office/drawing/2014/main" id="{4B81C28E-47C9-B848-B9A0-57A2BF11F768}"/>
              </a:ext>
            </a:extLst>
          </p:cNvPr>
          <p:cNvPicPr>
            <a:picLocks noChangeAspect="1"/>
          </p:cNvPicPr>
          <p:nvPr/>
        </p:nvPicPr>
        <p:blipFill>
          <a:blip r:embed="rId3"/>
          <a:stretch>
            <a:fillRect/>
          </a:stretch>
        </p:blipFill>
        <p:spPr>
          <a:xfrm>
            <a:off x="2635250" y="177800"/>
            <a:ext cx="3644900" cy="6502400"/>
          </a:xfrm>
          <a:prstGeom prst="rect">
            <a:avLst/>
          </a:prstGeom>
        </p:spPr>
      </p:pic>
    </p:spTree>
    <p:extLst>
      <p:ext uri="{BB962C8B-B14F-4D97-AF65-F5344CB8AC3E}">
        <p14:creationId xmlns:p14="http://schemas.microsoft.com/office/powerpoint/2010/main" val="991035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white moon above a crowd of people&#10;&#10;Description automatically generated">
            <a:extLst>
              <a:ext uri="{FF2B5EF4-FFF2-40B4-BE49-F238E27FC236}">
                <a16:creationId xmlns:a16="http://schemas.microsoft.com/office/drawing/2014/main" id="{48157798-F738-FD41-B061-844C0ED79744}"/>
              </a:ext>
            </a:extLst>
          </p:cNvPr>
          <p:cNvPicPr>
            <a:picLocks noChangeAspect="1"/>
          </p:cNvPicPr>
          <p:nvPr/>
        </p:nvPicPr>
        <p:blipFill>
          <a:blip r:embed="rId3"/>
          <a:stretch>
            <a:fillRect/>
          </a:stretch>
        </p:blipFill>
        <p:spPr>
          <a:xfrm>
            <a:off x="496207" y="177800"/>
            <a:ext cx="3644900" cy="6502400"/>
          </a:xfrm>
          <a:prstGeom prst="rect">
            <a:avLst/>
          </a:prstGeom>
        </p:spPr>
      </p:pic>
      <p:sp>
        <p:nvSpPr>
          <p:cNvPr id="2" name="TextBox 1">
            <a:extLst>
              <a:ext uri="{FF2B5EF4-FFF2-40B4-BE49-F238E27FC236}">
                <a16:creationId xmlns:a16="http://schemas.microsoft.com/office/drawing/2014/main" id="{59876323-81C9-8B45-94BC-C695FF248A78}"/>
              </a:ext>
            </a:extLst>
          </p:cNvPr>
          <p:cNvSpPr txBox="1"/>
          <p:nvPr/>
        </p:nvSpPr>
        <p:spPr>
          <a:xfrm>
            <a:off x="4572000" y="659011"/>
            <a:ext cx="4206422" cy="5539978"/>
          </a:xfrm>
          <a:prstGeom prst="rect">
            <a:avLst/>
          </a:prstGeom>
          <a:noFill/>
        </p:spPr>
        <p:txBody>
          <a:bodyPr wrap="square" rtlCol="0">
            <a:spAutoFit/>
          </a:bodyPr>
          <a:lstStyle/>
          <a:p>
            <a:r>
              <a:rPr lang="en-GB" sz="2800" dirty="0">
                <a:latin typeface="Avenir Book" panose="02000503020000020003" pitchFamily="2" charset="0"/>
              </a:rPr>
              <a:t>the poet kind of links you to the other people in the audience, but also to them, but also to yourself. It’s a… defying, kind of, a breaking down of a miasmic skin that’s suddenly missing, and you kind of fast-forward into a more authentic experience of your emotions.</a:t>
            </a:r>
          </a:p>
          <a:p>
            <a:endParaRPr lang="en-US" dirty="0"/>
          </a:p>
        </p:txBody>
      </p:sp>
    </p:spTree>
    <p:extLst>
      <p:ext uri="{BB962C8B-B14F-4D97-AF65-F5344CB8AC3E}">
        <p14:creationId xmlns:p14="http://schemas.microsoft.com/office/powerpoint/2010/main" val="850251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r of shoes from a tree&#10;&#10;Description automatically generated with medium confidence">
            <a:extLst>
              <a:ext uri="{FF2B5EF4-FFF2-40B4-BE49-F238E27FC236}">
                <a16:creationId xmlns:a16="http://schemas.microsoft.com/office/drawing/2014/main" id="{FFC79852-2D7A-3D4F-9312-1747B9A339EA}"/>
              </a:ext>
            </a:extLst>
          </p:cNvPr>
          <p:cNvPicPr>
            <a:picLocks noChangeAspect="1"/>
          </p:cNvPicPr>
          <p:nvPr/>
        </p:nvPicPr>
        <p:blipFill>
          <a:blip r:embed="rId3"/>
          <a:stretch>
            <a:fillRect/>
          </a:stretch>
        </p:blipFill>
        <p:spPr>
          <a:xfrm>
            <a:off x="0" y="11430"/>
            <a:ext cx="4459574" cy="6858000"/>
          </a:xfrm>
          <a:prstGeom prst="rect">
            <a:avLst/>
          </a:prstGeom>
        </p:spPr>
      </p:pic>
      <p:sp>
        <p:nvSpPr>
          <p:cNvPr id="4" name="Rectangle 3">
            <a:extLst>
              <a:ext uri="{FF2B5EF4-FFF2-40B4-BE49-F238E27FC236}">
                <a16:creationId xmlns:a16="http://schemas.microsoft.com/office/drawing/2014/main" id="{A3131494-33FB-F645-9ABF-F5FD634908EA}"/>
              </a:ext>
            </a:extLst>
          </p:cNvPr>
          <p:cNvSpPr/>
          <p:nvPr/>
        </p:nvSpPr>
        <p:spPr>
          <a:xfrm>
            <a:off x="4572000" y="770657"/>
            <a:ext cx="4459574" cy="3970318"/>
          </a:xfrm>
          <a:prstGeom prst="rect">
            <a:avLst/>
          </a:prstGeom>
        </p:spPr>
        <p:txBody>
          <a:bodyPr wrap="square">
            <a:spAutoFit/>
          </a:bodyPr>
          <a:lstStyle/>
          <a:p>
            <a:r>
              <a:rPr lang="en-US" dirty="0">
                <a:latin typeface="Avenir Book" panose="02000503020000020003" pitchFamily="2" charset="0"/>
              </a:rPr>
              <a:t>What I meant from that is that, you know, I’m a middle-aged man, so things are as they are, aren’t they? So you, you have certain expectations. So you want trains to arrive on time, and you want, you know, want the lights to come on when you switch on the switch… and you get affronted when people or situations don't conform to your own expectations. And quite a lot of time, things are either right or wrong, and I think, lampshades in trees, you know, why have you got lampshades in trees? That's ridiculous, it’s, it's not what should happen, really. </a:t>
            </a:r>
          </a:p>
        </p:txBody>
      </p:sp>
    </p:spTree>
    <p:extLst>
      <p:ext uri="{BB962C8B-B14F-4D97-AF65-F5344CB8AC3E}">
        <p14:creationId xmlns:p14="http://schemas.microsoft.com/office/powerpoint/2010/main" val="710768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F78517-747B-2344-98BF-FF03C833D5E4}"/>
              </a:ext>
            </a:extLst>
          </p:cNvPr>
          <p:cNvSpPr/>
          <p:nvPr/>
        </p:nvSpPr>
        <p:spPr>
          <a:xfrm>
            <a:off x="734786" y="1202478"/>
            <a:ext cx="7707086" cy="3539430"/>
          </a:xfrm>
          <a:prstGeom prst="rect">
            <a:avLst/>
          </a:prstGeom>
        </p:spPr>
        <p:txBody>
          <a:bodyPr wrap="square">
            <a:spAutoFit/>
          </a:bodyPr>
          <a:lstStyle/>
          <a:p>
            <a:r>
              <a:rPr lang="en-GB" sz="2800" dirty="0">
                <a:latin typeface="Avenir Book" panose="02000503020000020003" pitchFamily="2" charset="0"/>
              </a:rPr>
              <a:t>And I think it just made me think - just lying back in the, in the chairs, you know, looking up at these trees, and seeing the lampshade swinging and think – and you just think, why shouldn't you have lampshades in trees, you know? And I think from that just stems a whole load of stuff, that says, actually look for the unexpected in the everyday. </a:t>
            </a:r>
          </a:p>
        </p:txBody>
      </p:sp>
    </p:spTree>
    <p:extLst>
      <p:ext uri="{BB962C8B-B14F-4D97-AF65-F5344CB8AC3E}">
        <p14:creationId xmlns:p14="http://schemas.microsoft.com/office/powerpoint/2010/main" val="3009251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D0BE1-81B7-BA44-85D7-49016B64D5D8}"/>
              </a:ext>
            </a:extLst>
          </p:cNvPr>
          <p:cNvSpPr/>
          <p:nvPr/>
        </p:nvSpPr>
        <p:spPr>
          <a:xfrm>
            <a:off x="880534" y="1032933"/>
            <a:ext cx="7874000" cy="4401205"/>
          </a:xfrm>
          <a:prstGeom prst="rect">
            <a:avLst/>
          </a:prstGeom>
        </p:spPr>
        <p:txBody>
          <a:bodyPr wrap="square">
            <a:spAutoFit/>
          </a:bodyPr>
          <a:lstStyle/>
          <a:p>
            <a:r>
              <a:rPr lang="en-GB" sz="2800" dirty="0">
                <a:latin typeface="Avenir Book" panose="02000503020000020003" pitchFamily="2" charset="0"/>
              </a:rPr>
              <a:t>And I think, to my shame, I feel that that was especially true of the whole LGBT thing, which, you know, I'm desperately trying to not feel uncomfortable with, you know, two men holding hands… whereas most people would find that affronting, you know, and be offended by that, in what the lampshades and the trees said to me was actually, let's make that normal. Let's have, in our everyday life, let's have more lampshades in more trees, you know. </a:t>
            </a:r>
            <a:endParaRPr lang="en-US" sz="2800" dirty="0">
              <a:latin typeface="Avenir Book" panose="02000503020000020003" pitchFamily="2" charset="0"/>
            </a:endParaRPr>
          </a:p>
        </p:txBody>
      </p:sp>
    </p:spTree>
    <p:extLst>
      <p:ext uri="{BB962C8B-B14F-4D97-AF65-F5344CB8AC3E}">
        <p14:creationId xmlns:p14="http://schemas.microsoft.com/office/powerpoint/2010/main" val="971944019"/>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2789</Words>
  <Application>Microsoft Macintosh PowerPoint</Application>
  <PresentationFormat>On-screen Show (4:3)</PresentationFormat>
  <Paragraphs>97</Paragraphs>
  <Slides>21</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Avenir Book</vt:lpstr>
      <vt:lpstr>Calibri</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Howarth</dc:creator>
  <cp:lastModifiedBy>Microsoft Office User</cp:lastModifiedBy>
  <cp:revision>6</cp:revision>
  <dcterms:created xsi:type="dcterms:W3CDTF">2023-11-17T13:04:40Z</dcterms:created>
  <dcterms:modified xsi:type="dcterms:W3CDTF">2023-11-20T17:10:11Z</dcterms:modified>
</cp:coreProperties>
</file>