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6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95" r:id="rId5"/>
    <p:sldId id="642" r:id="rId6"/>
    <p:sldId id="643" r:id="rId7"/>
    <p:sldId id="646" r:id="rId8"/>
    <p:sldId id="644" r:id="rId9"/>
    <p:sldId id="645" r:id="rId10"/>
    <p:sldId id="647" r:id="rId11"/>
    <p:sldId id="648" r:id="rId12"/>
    <p:sldId id="649" r:id="rId13"/>
    <p:sldId id="636" r:id="rId14"/>
    <p:sldId id="637" r:id="rId15"/>
    <p:sldId id="639" r:id="rId16"/>
    <p:sldId id="640" r:id="rId17"/>
    <p:sldId id="641" r:id="rId18"/>
    <p:sldId id="654" r:id="rId19"/>
    <p:sldId id="650" r:id="rId20"/>
    <p:sldId id="651" r:id="rId21"/>
    <p:sldId id="62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53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len Brownlee" userId="4bf1b534-ec58-4ec5-8e64-ca7493103cf6" providerId="ADAL" clId="{18014FA2-1B0B-4822-9490-35325C94FD7F}"/>
    <pc:docChg chg="delSld">
      <pc:chgData name="Helen Brownlee" userId="4bf1b534-ec58-4ec5-8e64-ca7493103cf6" providerId="ADAL" clId="{18014FA2-1B0B-4822-9490-35325C94FD7F}" dt="2023-11-24T18:38:21.375" v="0" actId="47"/>
      <pc:docMkLst>
        <pc:docMk/>
      </pc:docMkLst>
      <pc:sldChg chg="del">
        <pc:chgData name="Helen Brownlee" userId="4bf1b534-ec58-4ec5-8e64-ca7493103cf6" providerId="ADAL" clId="{18014FA2-1B0B-4822-9490-35325C94FD7F}" dt="2023-11-24T18:38:21.375" v="0" actId="47"/>
        <pc:sldMkLst>
          <pc:docMk/>
          <pc:sldMk cId="1292291774" sldId="652"/>
        </pc:sldMkLst>
      </pc:sldChg>
      <pc:sldChg chg="del">
        <pc:chgData name="Helen Brownlee" userId="4bf1b534-ec58-4ec5-8e64-ca7493103cf6" providerId="ADAL" clId="{18014FA2-1B0B-4822-9490-35325C94FD7F}" dt="2023-11-24T18:38:21.375" v="0" actId="47"/>
        <pc:sldMkLst>
          <pc:docMk/>
          <pc:sldMk cId="172501965" sldId="653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https://netorgft3420699.sharepoint.com/sites/DCC/Shared%20Documents/Data/England/Participation%20Survey.xlsx" TargetMode="Externa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Book13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Book13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Book5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English Theatre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8.5958736095074859E-2"/>
          <c:w val="0.89480365756126234"/>
          <c:h val="0.84719710074064192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Survey.xlsx]Sheet1'!$A$3</c:f>
              <c:strCache>
                <c:ptCount val="1"/>
                <c:pt idx="0">
                  <c:v>Play/drama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Survey.xlsx]Sheet1'!$B$3:$K$3</c:f>
              <c:numCache>
                <c:formatCode>0%</c:formatCode>
                <c:ptCount val="10"/>
                <c:pt idx="0">
                  <c:v>0.34599999999999997</c:v>
                </c:pt>
                <c:pt idx="1">
                  <c:v>0.33600000000000002</c:v>
                </c:pt>
                <c:pt idx="2">
                  <c:v>0.35299999999999998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9-4F8D-B27A-08D989130673}"/>
            </c:ext>
          </c:extLst>
        </c:ser>
        <c:ser>
          <c:idx val="1"/>
          <c:order val="1"/>
          <c:tx>
            <c:strRef>
              <c:f>'[Participation Survey.xlsx]Sheet1'!$A$4</c:f>
              <c:strCache>
                <c:ptCount val="1"/>
                <c:pt idx="0">
                  <c:v>Musical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Survey.xlsx]Sheet1'!$B$4:$K$4</c:f>
              <c:numCache>
                <c:formatCode>0%</c:formatCode>
                <c:ptCount val="10"/>
                <c:pt idx="0">
                  <c:v>0.317</c:v>
                </c:pt>
                <c:pt idx="1">
                  <c:v>0.318</c:v>
                </c:pt>
                <c:pt idx="2">
                  <c:v>0.311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9-4F8D-B27A-08D989130673}"/>
            </c:ext>
          </c:extLst>
        </c:ser>
        <c:ser>
          <c:idx val="2"/>
          <c:order val="2"/>
          <c:tx>
            <c:strRef>
              <c:f>'[Participation Survey.xlsx]Sheet1'!$A$5</c:f>
              <c:strCache>
                <c:ptCount val="1"/>
                <c:pt idx="0">
                  <c:v>Pantomime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Survey.xlsx]Sheet1'!$B$5:$K$5</c:f>
              <c:numCache>
                <c:formatCode>0%</c:formatCode>
                <c:ptCount val="10"/>
                <c:pt idx="0">
                  <c:v>0.20300000000000001</c:v>
                </c:pt>
                <c:pt idx="1">
                  <c:v>0.20799999999999999</c:v>
                </c:pt>
                <c:pt idx="2">
                  <c:v>0.20899999999999999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9-4F8D-B27A-08D989130673}"/>
            </c:ext>
          </c:extLst>
        </c:ser>
        <c:ser>
          <c:idx val="3"/>
          <c:order val="3"/>
          <c:tx>
            <c:strRef>
              <c:f>'[Participation Survey.xlsx]Sheet1'!$A$6</c:f>
              <c:strCache>
                <c:ptCount val="1"/>
                <c:pt idx="0">
                  <c:v>Ballet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Survey.xlsx]Sheet1'!$B$6:$K$6</c:f>
              <c:numCache>
                <c:formatCode>0%</c:formatCode>
                <c:ptCount val="10"/>
                <c:pt idx="0">
                  <c:v>7.6999999999999999E-2</c:v>
                </c:pt>
                <c:pt idx="1">
                  <c:v>7.6999999999999999E-2</c:v>
                </c:pt>
                <c:pt idx="2">
                  <c:v>7.2999999999999995E-2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9-4F8D-B27A-08D989130673}"/>
            </c:ext>
          </c:extLst>
        </c:ser>
        <c:ser>
          <c:idx val="4"/>
          <c:order val="4"/>
          <c:tx>
            <c:strRef>
              <c:f>'[Participation Survey.xlsx]Sheet1'!$A$7</c:f>
              <c:strCache>
                <c:ptCount val="1"/>
                <c:pt idx="0">
                  <c:v>Opera/operetta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Survey.xlsx]Sheet1'!$B$7:$K$7</c:f>
              <c:numCache>
                <c:formatCode>0%</c:formatCode>
                <c:ptCount val="10"/>
                <c:pt idx="0">
                  <c:v>5.7000000000000002E-2</c:v>
                </c:pt>
                <c:pt idx="1">
                  <c:v>6.2E-2</c:v>
                </c:pt>
                <c:pt idx="2">
                  <c:v>5.3999999999999999E-2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89-4F8D-B27A-08D989130673}"/>
            </c:ext>
          </c:extLst>
        </c:ser>
        <c:ser>
          <c:idx val="6"/>
          <c:order val="6"/>
          <c:tx>
            <c:strRef>
              <c:f>'[Participation Survey.xlsx]Sheet1'!$A$9</c:f>
              <c:strCache>
                <c:ptCount val="1"/>
                <c:pt idx="0">
                  <c:v>Play, Drama, Musical, Pantomime, Ballet or Opera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2C89-4F8D-B27A-08D989130673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89-4F8D-B27A-08D989130673}"/>
                </c:ext>
              </c:extLst>
            </c:dLbl>
            <c:dLbl>
              <c:idx val="3"/>
              <c:layout>
                <c:manualLayout>
                  <c:x val="-9.5601852374609143E-3"/>
                  <c:y val="-7.730853756727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89-4F8D-B27A-08D989130673}"/>
                </c:ext>
              </c:extLst>
            </c:dLbl>
            <c:dLbl>
              <c:idx val="6"/>
              <c:layout>
                <c:manualLayout>
                  <c:x val="-4.2379077615298175E-2"/>
                  <c:y val="5.224660397074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89-4F8D-B27A-08D98913067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89-4F8D-B27A-08D989130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Survey.xlsx]Sheet1'!$B$9:$K$9</c:f>
              <c:numCache>
                <c:formatCode>0%</c:formatCode>
                <c:ptCount val="10"/>
                <c:pt idx="0">
                  <c:v>0.40799999999999997</c:v>
                </c:pt>
                <c:pt idx="1">
                  <c:v>0.39800000000000002</c:v>
                </c:pt>
                <c:pt idx="2">
                  <c:v>0.38300000000000001</c:v>
                </c:pt>
                <c:pt idx="3">
                  <c:v>0.14388844416010599</c:v>
                </c:pt>
                <c:pt idx="4">
                  <c:v>0.230598722895582</c:v>
                </c:pt>
                <c:pt idx="5">
                  <c:v>0.27016434882094298</c:v>
                </c:pt>
                <c:pt idx="6">
                  <c:v>0.27826732529592901</c:v>
                </c:pt>
                <c:pt idx="7">
                  <c:v>0.31</c:v>
                </c:pt>
                <c:pt idx="8">
                  <c:v>0.34</c:v>
                </c:pt>
                <c:pt idx="9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C89-4F8D-B27A-08D989130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'[Participation Survey.xlsx]Sheet1'!$A$8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'[Participation Survey.xlsx]Sheet1'!$B$2:$K$2</c15:sqref>
                        </c15:formulaRef>
                      </c:ext>
                    </c:extLst>
                    <c:strCache>
                      <c:ptCount val="10"/>
                      <c:pt idx="0">
                        <c:v>2017-18</c:v>
                      </c:pt>
                      <c:pt idx="1">
                        <c:v>2018-19</c:v>
                      </c:pt>
                      <c:pt idx="2">
                        <c:v>2019-20</c:v>
                      </c:pt>
                      <c:pt idx="3">
                        <c:v>2021 Oct-Dec</c:v>
                      </c:pt>
                      <c:pt idx="4">
                        <c:v>2022 Jan-Mar</c:v>
                      </c:pt>
                      <c:pt idx="5">
                        <c:v>2022 Apr-Jun</c:v>
                      </c:pt>
                      <c:pt idx="6">
                        <c:v>2022 Jul-Sep</c:v>
                      </c:pt>
                      <c:pt idx="7">
                        <c:v>2022 Oct-Dec</c:v>
                      </c:pt>
                      <c:pt idx="8">
                        <c:v>2023 Jan-Mar</c:v>
                      </c:pt>
                      <c:pt idx="9">
                        <c:v>2023 May-Jun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'[Participation Survey.xlsx]Sheet1'!$B$8:$K$8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2C89-4F8D-B27A-08D989130673}"/>
                  </c:ext>
                </c:extLst>
              </c15:ser>
            </c15:filteredLineSeries>
          </c:ext>
        </c:extLst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415563203013136"/>
          <c:y val="0.60890989723463251"/>
          <c:w val="0.50778224777613379"/>
          <c:h val="0.259855271607564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1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Our disposable income has </a:t>
            </a:r>
            <a:r>
              <a:rPr lang="en-US" b="1" dirty="0"/>
              <a:t>increased a lot - 3%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1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Sheet1!$A$34</c:f>
              <c:strCache>
                <c:ptCount val="1"/>
                <c:pt idx="0">
                  <c:v>Our disposable income has increased a lot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Sheet1!$B$33:$F$33</c:f>
              <c:strCache>
                <c:ptCount val="5"/>
                <c:pt idx="0">
                  <c:v>I/we will continue to have a similar amount of disposable income</c:v>
                </c:pt>
                <c:pt idx="1">
                  <c:v>Our disposable income will reduce a little</c:v>
                </c:pt>
                <c:pt idx="2">
                  <c:v>Our disposable income will reduce a lot</c:v>
                </c:pt>
                <c:pt idx="3">
                  <c:v>We will have little or no disposable income</c:v>
                </c:pt>
                <c:pt idx="4">
                  <c:v>Don’t know/can’t say yet</c:v>
                </c:pt>
              </c:strCache>
            </c:strRef>
          </c:cat>
          <c:val>
            <c:numRef>
              <c:f>Sheet1!$B$34:$F$34</c:f>
              <c:numCache>
                <c:formatCode>0%</c:formatCode>
                <c:ptCount val="5"/>
                <c:pt idx="0">
                  <c:v>0.84</c:v>
                </c:pt>
                <c:pt idx="1">
                  <c:v>0.08</c:v>
                </c:pt>
                <c:pt idx="2">
                  <c:v>0.08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B-4D1F-8607-A00B5A8FB1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11952"/>
        <c:axId val="98438864"/>
      </c:barChart>
      <c:catAx>
        <c:axId val="7611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38864"/>
        <c:crosses val="autoZero"/>
        <c:auto val="1"/>
        <c:lblAlgn val="ctr"/>
        <c:lblOffset val="100"/>
        <c:noMultiLvlLbl val="0"/>
      </c:catAx>
      <c:valAx>
        <c:axId val="984388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1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b="0" dirty="0"/>
              <a:t>Our disposable income </a:t>
            </a:r>
            <a:r>
              <a:rPr lang="en-US" b="1" dirty="0"/>
              <a:t>reduced a lot - 19%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Sheet1!$A$38</c:f>
              <c:strCache>
                <c:ptCount val="1"/>
                <c:pt idx="0">
                  <c:v>Our disposable income reduced a lot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Sheet1!$B$33:$F$33</c:f>
              <c:strCache>
                <c:ptCount val="5"/>
                <c:pt idx="0">
                  <c:v>I/we will continue to have a similar amount of disposable income</c:v>
                </c:pt>
                <c:pt idx="1">
                  <c:v>Our disposable income will reduce a little</c:v>
                </c:pt>
                <c:pt idx="2">
                  <c:v>Our disposable income will reduce a lot</c:v>
                </c:pt>
                <c:pt idx="3">
                  <c:v>We will have little or no disposable income</c:v>
                </c:pt>
                <c:pt idx="4">
                  <c:v>Don’t know/can’t say yet</c:v>
                </c:pt>
              </c:strCache>
            </c:strRef>
          </c:cat>
          <c:val>
            <c:numRef>
              <c:f>Sheet1!$B$38:$F$38</c:f>
              <c:numCache>
                <c:formatCode>0%</c:formatCode>
                <c:ptCount val="5"/>
                <c:pt idx="0">
                  <c:v>0.2391304347826087</c:v>
                </c:pt>
                <c:pt idx="1">
                  <c:v>0.12318840579710146</c:v>
                </c:pt>
                <c:pt idx="2">
                  <c:v>0.31159420289855072</c:v>
                </c:pt>
                <c:pt idx="3">
                  <c:v>0.16666666666666666</c:v>
                </c:pt>
                <c:pt idx="4">
                  <c:v>0.15942028985507245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A07-4AB9-A4F7-A95FB0403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611952"/>
        <c:axId val="98438864"/>
      </c:barChart>
      <c:catAx>
        <c:axId val="76119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8438864"/>
        <c:crosses val="autoZero"/>
        <c:auto val="1"/>
        <c:lblAlgn val="ctr"/>
        <c:lblOffset val="100"/>
        <c:noMultiLvlLbl val="0"/>
      </c:catAx>
      <c:valAx>
        <c:axId val="98438864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6119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English Theatre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8.5958736095074859E-2"/>
          <c:w val="0.89480365756126234"/>
          <c:h val="0.84719710074064192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Survey.xlsx]Sheet1'!$A$3</c:f>
              <c:strCache>
                <c:ptCount val="1"/>
                <c:pt idx="0">
                  <c:v>Play/drama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Survey.xlsx]Sheet1'!$B$3:$K$3</c:f>
              <c:numCache>
                <c:formatCode>0%</c:formatCode>
                <c:ptCount val="10"/>
                <c:pt idx="0">
                  <c:v>0.34599999999999997</c:v>
                </c:pt>
                <c:pt idx="1">
                  <c:v>0.33600000000000002</c:v>
                </c:pt>
                <c:pt idx="2">
                  <c:v>0.35299999999999998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C89-4F8D-B27A-08D989130673}"/>
            </c:ext>
          </c:extLst>
        </c:ser>
        <c:ser>
          <c:idx val="1"/>
          <c:order val="1"/>
          <c:tx>
            <c:strRef>
              <c:f>'[Participation Survey.xlsx]Sheet1'!$A$4</c:f>
              <c:strCache>
                <c:ptCount val="1"/>
                <c:pt idx="0">
                  <c:v>Musical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Survey.xlsx]Sheet1'!$B$4:$K$4</c:f>
              <c:numCache>
                <c:formatCode>0%</c:formatCode>
                <c:ptCount val="10"/>
                <c:pt idx="0">
                  <c:v>0.317</c:v>
                </c:pt>
                <c:pt idx="1">
                  <c:v>0.318</c:v>
                </c:pt>
                <c:pt idx="2">
                  <c:v>0.311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C89-4F8D-B27A-08D989130673}"/>
            </c:ext>
          </c:extLst>
        </c:ser>
        <c:ser>
          <c:idx val="2"/>
          <c:order val="2"/>
          <c:tx>
            <c:strRef>
              <c:f>'[Participation Survey.xlsx]Sheet1'!$A$5</c:f>
              <c:strCache>
                <c:ptCount val="1"/>
                <c:pt idx="0">
                  <c:v>Pantomime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Survey.xlsx]Sheet1'!$B$5:$K$5</c:f>
              <c:numCache>
                <c:formatCode>0%</c:formatCode>
                <c:ptCount val="10"/>
                <c:pt idx="0">
                  <c:v>0.20300000000000001</c:v>
                </c:pt>
                <c:pt idx="1">
                  <c:v>0.20799999999999999</c:v>
                </c:pt>
                <c:pt idx="2">
                  <c:v>0.20899999999999999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C89-4F8D-B27A-08D989130673}"/>
            </c:ext>
          </c:extLst>
        </c:ser>
        <c:ser>
          <c:idx val="3"/>
          <c:order val="3"/>
          <c:tx>
            <c:strRef>
              <c:f>'[Participation Survey.xlsx]Sheet1'!$A$6</c:f>
              <c:strCache>
                <c:ptCount val="1"/>
                <c:pt idx="0">
                  <c:v>Ballet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Survey.xlsx]Sheet1'!$B$6:$K$6</c:f>
              <c:numCache>
                <c:formatCode>0%</c:formatCode>
                <c:ptCount val="10"/>
                <c:pt idx="0">
                  <c:v>7.6999999999999999E-2</c:v>
                </c:pt>
                <c:pt idx="1">
                  <c:v>7.6999999999999999E-2</c:v>
                </c:pt>
                <c:pt idx="2">
                  <c:v>7.2999999999999995E-2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C89-4F8D-B27A-08D989130673}"/>
            </c:ext>
          </c:extLst>
        </c:ser>
        <c:ser>
          <c:idx val="4"/>
          <c:order val="4"/>
          <c:tx>
            <c:strRef>
              <c:f>'[Participation Survey.xlsx]Sheet1'!$A$7</c:f>
              <c:strCache>
                <c:ptCount val="1"/>
                <c:pt idx="0">
                  <c:v>Opera/operetta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Survey.xlsx]Sheet1'!$B$7:$K$7</c:f>
              <c:numCache>
                <c:formatCode>0%</c:formatCode>
                <c:ptCount val="10"/>
                <c:pt idx="0">
                  <c:v>5.7000000000000002E-2</c:v>
                </c:pt>
                <c:pt idx="1">
                  <c:v>6.2E-2</c:v>
                </c:pt>
                <c:pt idx="2">
                  <c:v>5.3999999999999999E-2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C89-4F8D-B27A-08D989130673}"/>
            </c:ext>
          </c:extLst>
        </c:ser>
        <c:ser>
          <c:idx val="6"/>
          <c:order val="6"/>
          <c:tx>
            <c:strRef>
              <c:f>'[Participation Survey.xlsx]Sheet1'!$A$9</c:f>
              <c:strCache>
                <c:ptCount val="1"/>
                <c:pt idx="0">
                  <c:v>Play, Drama, Musical, Pantomime, Ballet or Opera 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prstDash val="sysDot"/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6-2C89-4F8D-B27A-08D989130673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C89-4F8D-B27A-08D989130673}"/>
                </c:ext>
              </c:extLst>
            </c:dLbl>
            <c:dLbl>
              <c:idx val="3"/>
              <c:layout>
                <c:manualLayout>
                  <c:x val="-9.5601852374609143E-3"/>
                  <c:y val="-7.7308537567276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C89-4F8D-B27A-08D989130673}"/>
                </c:ext>
              </c:extLst>
            </c:dLbl>
            <c:dLbl>
              <c:idx val="6"/>
              <c:layout>
                <c:manualLayout>
                  <c:x val="-4.2379077615298175E-2"/>
                  <c:y val="5.22466039707418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C89-4F8D-B27A-08D98913067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C89-4F8D-B27A-08D9891306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Survey.xlsx]Sheet1'!$B$2:$K$2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Survey.xlsx]Sheet1'!$B$9:$K$9</c:f>
              <c:numCache>
                <c:formatCode>0%</c:formatCode>
                <c:ptCount val="10"/>
                <c:pt idx="0">
                  <c:v>0.40799999999999997</c:v>
                </c:pt>
                <c:pt idx="1">
                  <c:v>0.39800000000000002</c:v>
                </c:pt>
                <c:pt idx="2">
                  <c:v>0.38300000000000001</c:v>
                </c:pt>
                <c:pt idx="3">
                  <c:v>0.14388844416010599</c:v>
                </c:pt>
                <c:pt idx="4">
                  <c:v>0.230598722895582</c:v>
                </c:pt>
                <c:pt idx="5">
                  <c:v>0.27016434882094298</c:v>
                </c:pt>
                <c:pt idx="6">
                  <c:v>0.27826732529592901</c:v>
                </c:pt>
                <c:pt idx="7">
                  <c:v>0.31</c:v>
                </c:pt>
                <c:pt idx="8">
                  <c:v>0.34</c:v>
                </c:pt>
                <c:pt idx="9">
                  <c:v>0.39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2C89-4F8D-B27A-08D98913067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>
          <c:ext xmlns:c15="http://schemas.microsoft.com/office/drawing/2012/chart" uri="{02D57815-91ED-43cb-92C2-25804820EDAC}">
            <c15:filteredLineSeries>
              <c15:ser>
                <c:idx val="5"/>
                <c:order val="5"/>
                <c:tx>
                  <c:strRef>
                    <c:extLst>
                      <c:ext uri="{02D57815-91ED-43cb-92C2-25804820EDAC}">
                        <c15:formulaRef>
                          <c15:sqref>'[Participation Survey.xlsx]Sheet1'!$A$8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'[Participation Survey.xlsx]Sheet1'!$B$2:$K$2</c15:sqref>
                        </c15:formulaRef>
                      </c:ext>
                    </c:extLst>
                    <c:strCache>
                      <c:ptCount val="10"/>
                      <c:pt idx="0">
                        <c:v>2017-18</c:v>
                      </c:pt>
                      <c:pt idx="1">
                        <c:v>2018-19</c:v>
                      </c:pt>
                      <c:pt idx="2">
                        <c:v>2019-20</c:v>
                      </c:pt>
                      <c:pt idx="3">
                        <c:v>2021 Oct-Dec</c:v>
                      </c:pt>
                      <c:pt idx="4">
                        <c:v>2022 Jan-Mar</c:v>
                      </c:pt>
                      <c:pt idx="5">
                        <c:v>2022 Apr-Jun</c:v>
                      </c:pt>
                      <c:pt idx="6">
                        <c:v>2022 Jul-Sep</c:v>
                      </c:pt>
                      <c:pt idx="7">
                        <c:v>2022 Oct-Dec</c:v>
                      </c:pt>
                      <c:pt idx="8">
                        <c:v>2023 Jan-Mar</c:v>
                      </c:pt>
                      <c:pt idx="9">
                        <c:v>2023 May-Jun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'[Participation Survey.xlsx]Sheet1'!$B$8:$K$8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B-2C89-4F8D-B27A-08D989130673}"/>
                  </c:ext>
                </c:extLst>
              </c15:ser>
            </c15:filteredLineSeries>
          </c:ext>
        </c:extLst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415563203013136"/>
          <c:y val="0.60890989723463251"/>
          <c:w val="0.50778224777613379"/>
          <c:h val="0.259855271607564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English Carnival and Festival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0.1132553972356868"/>
          <c:w val="0.89480365756126234"/>
          <c:h val="0.78609457682345707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Survey.xlsx]Sheet1'!$A$47</c:f>
              <c:strCache>
                <c:ptCount val="1"/>
                <c:pt idx="0">
                  <c:v>Carnival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Survey.xlsx]Sheet1'!$B$47:$K$47</c:f>
              <c:numCache>
                <c:formatCode>0%</c:formatCode>
                <c:ptCount val="10"/>
                <c:pt idx="0">
                  <c:v>0.107</c:v>
                </c:pt>
                <c:pt idx="1">
                  <c:v>0.11</c:v>
                </c:pt>
                <c:pt idx="2">
                  <c:v>0.10100000000000001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EB-4932-8B63-4F9A52AA9543}"/>
            </c:ext>
          </c:extLst>
        </c:ser>
        <c:ser>
          <c:idx val="1"/>
          <c:order val="1"/>
          <c:tx>
            <c:strRef>
              <c:f>'[Participation Survey.xlsx]Sheet1'!$A$48</c:f>
              <c:strCache>
                <c:ptCount val="1"/>
                <c:pt idx="0">
                  <c:v>Culturally specific festival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Survey.xlsx]Sheet1'!$B$48:$K$48</c:f>
              <c:numCache>
                <c:formatCode>0%</c:formatCode>
                <c:ptCount val="10"/>
                <c:pt idx="0">
                  <c:v>6.0999999999999999E-2</c:v>
                </c:pt>
                <c:pt idx="1">
                  <c:v>5.7000000000000002E-2</c:v>
                </c:pt>
                <c:pt idx="2">
                  <c:v>5.5E-2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EB-4932-8B63-4F9A52AA9543}"/>
            </c:ext>
          </c:extLst>
        </c:ser>
        <c:ser>
          <c:idx val="3"/>
          <c:order val="3"/>
          <c:tx>
            <c:strRef>
              <c:f>'[Participation Survey.xlsx]Sheet1'!$A$50</c:f>
              <c:strCache>
                <c:ptCount val="1"/>
                <c:pt idx="0">
                  <c:v>a festival and or carnival (music, food, culture)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EB-4932-8B63-4F9A52AA9543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EB-4932-8B63-4F9A52AA9543}"/>
                </c:ext>
              </c:extLst>
            </c:dLbl>
            <c:dLbl>
              <c:idx val="3"/>
              <c:layout>
                <c:manualLayout>
                  <c:x val="-1.0925925985669615E-2"/>
                  <c:y val="-3.552013888226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B-4932-8B63-4F9A52AA9543}"/>
                </c:ext>
              </c:extLst>
            </c:dLbl>
            <c:dLbl>
              <c:idx val="6"/>
              <c:layout>
                <c:manualLayout>
                  <c:x val="-7.7789150460593648E-2"/>
                  <c:y val="-2.9258098223615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B-4932-8B63-4F9A52AA954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EB-4932-8B63-4F9A52AA9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Survey.xlsx]Sheet1'!$B$50:$K$50</c:f>
              <c:numCache>
                <c:formatCode>0%</c:formatCode>
                <c:ptCount val="10"/>
                <c:pt idx="0">
                  <c:v>0.152</c:v>
                </c:pt>
                <c:pt idx="1">
                  <c:v>0.152</c:v>
                </c:pt>
                <c:pt idx="2">
                  <c:v>0.14499999999999999</c:v>
                </c:pt>
                <c:pt idx="3">
                  <c:v>0.126000368621103</c:v>
                </c:pt>
                <c:pt idx="4">
                  <c:v>0.120281400853959</c:v>
                </c:pt>
                <c:pt idx="5">
                  <c:v>0.14821162082501699</c:v>
                </c:pt>
                <c:pt idx="6">
                  <c:v>0.227591313654771</c:v>
                </c:pt>
                <c:pt idx="7">
                  <c:v>0.23</c:v>
                </c:pt>
                <c:pt idx="8">
                  <c:v>0.23</c:v>
                </c:pt>
                <c:pt idx="9">
                  <c:v>0.21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7-98EB-4932-8B63-4F9A52AA9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'[Participation Survey.xlsx]Sheet1'!$A$49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'[Participation Survey.xlsx]Sheet1'!$B$46:$K$46</c15:sqref>
                        </c15:formulaRef>
                      </c:ext>
                    </c:extLst>
                    <c:strCache>
                      <c:ptCount val="10"/>
                      <c:pt idx="0">
                        <c:v>2017-18</c:v>
                      </c:pt>
                      <c:pt idx="1">
                        <c:v>2018-19</c:v>
                      </c:pt>
                      <c:pt idx="2">
                        <c:v>2019-20</c:v>
                      </c:pt>
                      <c:pt idx="3">
                        <c:v>2021 Oct-Dec</c:v>
                      </c:pt>
                      <c:pt idx="4">
                        <c:v>2022 Jan-Mar</c:v>
                      </c:pt>
                      <c:pt idx="5">
                        <c:v>2022 Apr-Jun</c:v>
                      </c:pt>
                      <c:pt idx="6">
                        <c:v>2022 Jul-Sep</c:v>
                      </c:pt>
                      <c:pt idx="7">
                        <c:v>2022 Oct-Dec</c:v>
                      </c:pt>
                      <c:pt idx="8">
                        <c:v>2023 Jan-Mar</c:v>
                      </c:pt>
                      <c:pt idx="9">
                        <c:v>2023 May-Jun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'[Participation Survey.xlsx]Sheet1'!$B$49:$K$49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98EB-4932-8B63-4F9A52AA9543}"/>
                  </c:ext>
                </c:extLst>
              </c15:ser>
            </c15:filteredLineSeries>
          </c:ext>
        </c:extLst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437205328863064"/>
          <c:y val="0.61553065271229801"/>
          <c:w val="0.4885121038478174"/>
          <c:h val="0.17836200725692983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English Carnival and Festival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0.1132553972356868"/>
          <c:w val="0.89480365756126234"/>
          <c:h val="0.78609457682345707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Survey.xlsx]Sheet1'!$A$47</c:f>
              <c:strCache>
                <c:ptCount val="1"/>
                <c:pt idx="0">
                  <c:v>Carnival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Survey.xlsx]Sheet1'!$B$47:$K$47</c:f>
              <c:numCache>
                <c:formatCode>0%</c:formatCode>
                <c:ptCount val="10"/>
                <c:pt idx="0">
                  <c:v>0.107</c:v>
                </c:pt>
                <c:pt idx="1">
                  <c:v>0.11</c:v>
                </c:pt>
                <c:pt idx="2">
                  <c:v>0.10100000000000001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8EB-4932-8B63-4F9A52AA9543}"/>
            </c:ext>
          </c:extLst>
        </c:ser>
        <c:ser>
          <c:idx val="1"/>
          <c:order val="1"/>
          <c:tx>
            <c:strRef>
              <c:f>'[Participation Survey.xlsx]Sheet1'!$A$48</c:f>
              <c:strCache>
                <c:ptCount val="1"/>
                <c:pt idx="0">
                  <c:v>Culturally specific festival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Survey.xlsx]Sheet1'!$B$48:$K$48</c:f>
              <c:numCache>
                <c:formatCode>0%</c:formatCode>
                <c:ptCount val="10"/>
                <c:pt idx="0">
                  <c:v>6.0999999999999999E-2</c:v>
                </c:pt>
                <c:pt idx="1">
                  <c:v>5.7000000000000002E-2</c:v>
                </c:pt>
                <c:pt idx="2">
                  <c:v>5.5E-2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8EB-4932-8B63-4F9A52AA9543}"/>
            </c:ext>
          </c:extLst>
        </c:ser>
        <c:ser>
          <c:idx val="3"/>
          <c:order val="3"/>
          <c:tx>
            <c:strRef>
              <c:f>'[Participation Survey.xlsx]Sheet1'!$A$50</c:f>
              <c:strCache>
                <c:ptCount val="1"/>
                <c:pt idx="0">
                  <c:v>a festival and or carnival (music, food, culture)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3-98EB-4932-8B63-4F9A52AA9543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EB-4932-8B63-4F9A52AA9543}"/>
                </c:ext>
              </c:extLst>
            </c:dLbl>
            <c:dLbl>
              <c:idx val="3"/>
              <c:layout>
                <c:manualLayout>
                  <c:x val="-1.0925925985669615E-2"/>
                  <c:y val="-3.55201388822623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EB-4932-8B63-4F9A52AA9543}"/>
                </c:ext>
              </c:extLst>
            </c:dLbl>
            <c:dLbl>
              <c:idx val="6"/>
              <c:layout>
                <c:manualLayout>
                  <c:x val="-7.7789150460593648E-2"/>
                  <c:y val="-2.92580982236154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8EB-4932-8B63-4F9A52AA9543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8EB-4932-8B63-4F9A52AA954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Survey.xlsx]Sheet1'!$B$46:$K$46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Survey.xlsx]Sheet1'!$B$50:$K$50</c:f>
              <c:numCache>
                <c:formatCode>0%</c:formatCode>
                <c:ptCount val="10"/>
                <c:pt idx="0">
                  <c:v>0.152</c:v>
                </c:pt>
                <c:pt idx="1">
                  <c:v>0.152</c:v>
                </c:pt>
                <c:pt idx="2">
                  <c:v>0.14499999999999999</c:v>
                </c:pt>
                <c:pt idx="3">
                  <c:v>0.126000368621103</c:v>
                </c:pt>
                <c:pt idx="4">
                  <c:v>0.120281400853959</c:v>
                </c:pt>
                <c:pt idx="5">
                  <c:v>0.14821162082501699</c:v>
                </c:pt>
                <c:pt idx="6">
                  <c:v>0.227591313654771</c:v>
                </c:pt>
                <c:pt idx="7">
                  <c:v>0.23</c:v>
                </c:pt>
                <c:pt idx="8">
                  <c:v>0.23</c:v>
                </c:pt>
                <c:pt idx="9">
                  <c:v>0.21</c:v>
                </c:pt>
              </c:numCache>
            </c:numRef>
          </c:val>
          <c:smooth val="0"/>
          <c:extLst xmlns:c15="http://schemas.microsoft.com/office/drawing/2012/chart">
            <c:ext xmlns:c16="http://schemas.microsoft.com/office/drawing/2014/chart" uri="{C3380CC4-5D6E-409C-BE32-E72D297353CC}">
              <c16:uniqueId val="{00000007-98EB-4932-8B63-4F9A52AA95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>
          <c:ext xmlns:c15="http://schemas.microsoft.com/office/drawing/2012/chart" uri="{02D57815-91ED-43cb-92C2-25804820EDAC}">
            <c15:filteredLine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'[Participation Survey.xlsx]Sheet1'!$A$49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28575" cap="rnd">
                    <a:solidFill>
                      <a:schemeClr val="accent3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'[Participation Survey.xlsx]Sheet1'!$B$46:$K$46</c15:sqref>
                        </c15:formulaRef>
                      </c:ext>
                    </c:extLst>
                    <c:strCache>
                      <c:ptCount val="10"/>
                      <c:pt idx="0">
                        <c:v>2017-18</c:v>
                      </c:pt>
                      <c:pt idx="1">
                        <c:v>2018-19</c:v>
                      </c:pt>
                      <c:pt idx="2">
                        <c:v>2019-20</c:v>
                      </c:pt>
                      <c:pt idx="3">
                        <c:v>2021 Oct-Dec</c:v>
                      </c:pt>
                      <c:pt idx="4">
                        <c:v>2022 Jan-Mar</c:v>
                      </c:pt>
                      <c:pt idx="5">
                        <c:v>2022 Apr-Jun</c:v>
                      </c:pt>
                      <c:pt idx="6">
                        <c:v>2022 Jul-Sep</c:v>
                      </c:pt>
                      <c:pt idx="7">
                        <c:v>2022 Oct-Dec</c:v>
                      </c:pt>
                      <c:pt idx="8">
                        <c:v>2023 Jan-Mar</c:v>
                      </c:pt>
                      <c:pt idx="9">
                        <c:v>2023 May-Jun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'[Participation Survey.xlsx]Sheet1'!$B$49:$K$49</c15:sqref>
                        </c15:formulaRef>
                      </c:ext>
                    </c:extLst>
                    <c:numCache>
                      <c:formatCode>General</c:formatCode>
                      <c:ptCount val="10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8-98EB-4932-8B63-4F9A52AA9543}"/>
                  </c:ext>
                </c:extLst>
              </c15:ser>
            </c15:filteredLineSeries>
          </c:ext>
        </c:extLst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30000000000000004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8437205328863064"/>
          <c:y val="0.61553065271229801"/>
          <c:w val="0.4885121038478174"/>
          <c:h val="0.17836200725692983"/>
        </c:manualLayout>
      </c:layout>
      <c:overlay val="0"/>
      <c:spPr>
        <a:solidFill>
          <a:schemeClr val="bg1">
            <a:lumMod val="95000"/>
          </a:schemeClr>
        </a:solidFill>
        <a:ln>
          <a:solidFill>
            <a:schemeClr val="bg1">
              <a:lumMod val="95000"/>
            </a:schemeClr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Street Arts event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0.12140893927270691"/>
          <c:w val="0.89480365756126234"/>
          <c:h val="0.77817329304802596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Survey.xlsx]Sheet1'!$A$43</c:f>
              <c:strCache>
                <c:ptCount val="1"/>
                <c:pt idx="0">
                  <c:v>Street arts (an artistic performance that takes place in everyday surroundings like parks, streets or shopping centres)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DE-43A8-983B-8F85604DBE4F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DE-43A8-983B-8F85604DBE4F}"/>
                </c:ext>
              </c:extLst>
            </c:dLbl>
            <c:dLbl>
              <c:idx val="3"/>
              <c:layout>
                <c:manualLayout>
                  <c:x val="2.7314814964174037E-3"/>
                  <c:y val="-3.5520138882262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DE-43A8-983B-8F85604DBE4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DE-43A8-983B-8F85604DBE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Survey.xlsx]Sheet1'!$B$42:$K$42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Survey.xlsx]Sheet1'!$B$43:$K$43</c:f>
              <c:numCache>
                <c:formatCode>0%</c:formatCode>
                <c:ptCount val="10"/>
                <c:pt idx="0">
                  <c:v>0.111</c:v>
                </c:pt>
                <c:pt idx="1">
                  <c:v>9.8000000000000004E-2</c:v>
                </c:pt>
                <c:pt idx="2">
                  <c:v>9.0999999999999998E-2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2DE-43A8-983B-8F85604DBE4F}"/>
            </c:ext>
          </c:extLst>
        </c:ser>
        <c:ser>
          <c:idx val="1"/>
          <c:order val="1"/>
          <c:tx>
            <c:strRef>
              <c:f>'[Participation Survey.xlsx]Sheet1'!$A$44</c:f>
              <c:strCache>
                <c:ptCount val="1"/>
                <c:pt idx="0">
                  <c:v> a street art event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8.7317826899068737E-2"/>
                  <c:y val="-3.127962225381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DE-43A8-983B-8F85604DBE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Survey.xlsx]Sheet1'!$B$42:$K$42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Survey.xlsx]Sheet1'!$B$44:$K$44</c:f>
              <c:numCache>
                <c:formatCode>General</c:formatCode>
                <c:ptCount val="10"/>
                <c:pt idx="3" formatCode="0%">
                  <c:v>2.9426727262769199E-2</c:v>
                </c:pt>
                <c:pt idx="4" formatCode="0%">
                  <c:v>2.6527540576991599E-2</c:v>
                </c:pt>
                <c:pt idx="5" formatCode="0%">
                  <c:v>3.25032825689235E-2</c:v>
                </c:pt>
                <c:pt idx="6" formatCode="0%">
                  <c:v>4.7473869010715403E-2</c:v>
                </c:pt>
                <c:pt idx="7" formatCode="0%">
                  <c:v>4.7473869010715403E-2</c:v>
                </c:pt>
                <c:pt idx="8" formatCode="0%">
                  <c:v>0.04</c:v>
                </c:pt>
                <c:pt idx="9" formatCode="0%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2DE-43A8-983B-8F85604DB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/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12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0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en-GB"/>
              <a:t>Trends in Street Arts event attendance</a:t>
            </a:r>
            <a:r>
              <a:rPr lang="en-GB" baseline="0"/>
              <a:t> - </a:t>
            </a:r>
          </a:p>
          <a:p>
            <a:pPr>
              <a:defRPr/>
            </a:pPr>
            <a:r>
              <a:rPr lang="en-GB" baseline="0"/>
              <a:t>respondent attended in the last 12 months</a:t>
            </a:r>
            <a:endParaRPr lang="en-GB"/>
          </a:p>
        </c:rich>
      </c:tx>
      <c:layout>
        <c:manualLayout>
          <c:xMode val="edge"/>
          <c:yMode val="edge"/>
          <c:x val="0.26559279767748317"/>
          <c:y val="8.0688802824362242E-3"/>
        </c:manualLayout>
      </c:layout>
      <c:overlay val="0"/>
      <c:spPr>
        <a:solidFill>
          <a:schemeClr val="bg1"/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0" i="0" u="none" strike="noStrike" kern="1200" spc="0" baseline="0">
              <a:solidFill>
                <a:sysClr val="windowText" lastClr="000000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9.0173194208441929E-2"/>
          <c:y val="0.12140893927270691"/>
          <c:w val="0.89480365756126234"/>
          <c:h val="0.77817329304802596"/>
        </c:manualLayout>
      </c:layout>
      <c:lineChart>
        <c:grouping val="standard"/>
        <c:varyColors val="0"/>
        <c:ser>
          <c:idx val="0"/>
          <c:order val="0"/>
          <c:tx>
            <c:strRef>
              <c:f>'[Participation Survey.xlsx]Sheet1'!$A$43</c:f>
              <c:strCache>
                <c:ptCount val="1"/>
                <c:pt idx="0">
                  <c:v>Street arts (an artistic performance that takes place in everyday surroundings like parks, streets or shopping centres)</c:v>
                </c:pt>
              </c:strCache>
            </c:strRef>
          </c:tx>
          <c:spPr>
            <a:ln w="28575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spPr>
              <a:ln w="28575" cap="rnd">
                <a:solidFill>
                  <a:schemeClr val="bg1"/>
                </a:solidFill>
                <a:round/>
              </a:ln>
              <a:effectLst/>
            </c:spPr>
            <c:extLst>
              <c:ext xmlns:c16="http://schemas.microsoft.com/office/drawing/2014/chart" uri="{C3380CC4-5D6E-409C-BE32-E72D297353CC}">
                <c16:uniqueId val="{00000001-B2DE-43A8-983B-8F85604DBE4F}"/>
              </c:ext>
            </c:extLst>
          </c:dPt>
          <c:dLbls>
            <c:dLbl>
              <c:idx val="2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2DE-43A8-983B-8F85604DBE4F}"/>
                </c:ext>
              </c:extLst>
            </c:dLbl>
            <c:dLbl>
              <c:idx val="3"/>
              <c:layout>
                <c:manualLayout>
                  <c:x val="2.7314814964174037E-3"/>
                  <c:y val="-3.55201388822624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2DE-43A8-983B-8F85604DBE4F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2DE-43A8-983B-8F85604DBE4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Survey.xlsx]Sheet1'!$B$42:$K$42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Survey.xlsx]Sheet1'!$B$43:$K$43</c:f>
              <c:numCache>
                <c:formatCode>0%</c:formatCode>
                <c:ptCount val="10"/>
                <c:pt idx="0">
                  <c:v>0.111</c:v>
                </c:pt>
                <c:pt idx="1">
                  <c:v>9.8000000000000004E-2</c:v>
                </c:pt>
                <c:pt idx="2">
                  <c:v>9.0999999999999998E-2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2DE-43A8-983B-8F85604DBE4F}"/>
            </c:ext>
          </c:extLst>
        </c:ser>
        <c:ser>
          <c:idx val="1"/>
          <c:order val="1"/>
          <c:tx>
            <c:strRef>
              <c:f>'[Participation Survey.xlsx]Sheet1'!$A$44</c:f>
              <c:strCache>
                <c:ptCount val="1"/>
                <c:pt idx="0">
                  <c:v> a street art event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6"/>
              <c:layout>
                <c:manualLayout>
                  <c:x val="-8.7317826899068737E-2"/>
                  <c:y val="-3.12796222538175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2DE-43A8-983B-8F85604DBE4F}"/>
                </c:ext>
              </c:extLst>
            </c:dLbl>
            <c:dLbl>
              <c:idx val="9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984-4055-9A3B-979757FFCBF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'[Participation Survey.xlsx]Sheet1'!$B$42:$K$42</c:f>
              <c:strCache>
                <c:ptCount val="10"/>
                <c:pt idx="0">
                  <c:v>2017-18</c:v>
                </c:pt>
                <c:pt idx="1">
                  <c:v>2018-19</c:v>
                </c:pt>
                <c:pt idx="2">
                  <c:v>2019-20</c:v>
                </c:pt>
                <c:pt idx="3">
                  <c:v>2021 Oct-Dec</c:v>
                </c:pt>
                <c:pt idx="4">
                  <c:v>2022 Jan-Mar</c:v>
                </c:pt>
                <c:pt idx="5">
                  <c:v>2022 Apr-Jun</c:v>
                </c:pt>
                <c:pt idx="6">
                  <c:v>2022 Jul-Sep</c:v>
                </c:pt>
                <c:pt idx="7">
                  <c:v>2022 Oct-Dec</c:v>
                </c:pt>
                <c:pt idx="8">
                  <c:v>2023 Jan-Mar</c:v>
                </c:pt>
                <c:pt idx="9">
                  <c:v>2023 May-Jun</c:v>
                </c:pt>
              </c:strCache>
            </c:strRef>
          </c:cat>
          <c:val>
            <c:numRef>
              <c:f>'[Participation Survey.xlsx]Sheet1'!$B$44:$K$44</c:f>
              <c:numCache>
                <c:formatCode>General</c:formatCode>
                <c:ptCount val="10"/>
                <c:pt idx="3" formatCode="0%">
                  <c:v>2.9426727262769199E-2</c:v>
                </c:pt>
                <c:pt idx="4" formatCode="0%">
                  <c:v>2.6527540576991599E-2</c:v>
                </c:pt>
                <c:pt idx="5" formatCode="0%">
                  <c:v>3.25032825689235E-2</c:v>
                </c:pt>
                <c:pt idx="6" formatCode="0%">
                  <c:v>4.7473869010715403E-2</c:v>
                </c:pt>
                <c:pt idx="7" formatCode="0%">
                  <c:v>4.7473869010715403E-2</c:v>
                </c:pt>
                <c:pt idx="8" formatCode="0%">
                  <c:v>0.04</c:v>
                </c:pt>
                <c:pt idx="9" formatCode="0%">
                  <c:v>0.06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2DE-43A8-983B-8F85604DBE4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50558143"/>
        <c:axId val="450558559"/>
        <c:extLst/>
      </c:lineChart>
      <c:catAx>
        <c:axId val="45055814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559"/>
        <c:crosses val="autoZero"/>
        <c:auto val="1"/>
        <c:lblAlgn val="ctr"/>
        <c:lblOffset val="100"/>
        <c:noMultiLvlLbl val="0"/>
      </c:catAx>
      <c:valAx>
        <c:axId val="450558559"/>
        <c:scaling>
          <c:orientation val="minMax"/>
          <c:max val="0.1200000000000000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450558143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Average weekly HH Expenditure</a:t>
            </a:r>
            <a:r>
              <a:rPr lang="en-GB" baseline="0" dirty="0"/>
              <a:t> on selected items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Fruit and vegetable juices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Sheet1!$C$2:$E$2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1.2</c:v>
                </c:pt>
                <c:pt idx="1">
                  <c:v>1.1000000000000001</c:v>
                </c:pt>
                <c:pt idx="2" formatCode="_-[$£-809]* #,##0.00_-;\-[$£-809]* #,##0.00_-;_-[$£-809]* &quot;-&quot;??_-;_-@_-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BF-4593-A749-B8DA9F2D5072}"/>
            </c:ext>
          </c:extLst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Live entertainment: theatre, concerts, shows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BF-4593-A749-B8DA9F2D5072}"/>
                </c:ext>
              </c:extLst>
            </c:dLbl>
            <c:dLbl>
              <c:idx val="1"/>
              <c:layout>
                <c:manualLayout>
                  <c:x val="5.6433408577878E-2"/>
                  <c:y val="-3.6247250810066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814338529354258"/>
                      <c:h val="7.23348387421721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EBF-4593-A749-B8DA9F2D507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Sheet1!$C$3:$E$3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1.7</c:v>
                </c:pt>
                <c:pt idx="2" formatCode="_-[$£-809]* #,##0.00_-;\-[$£-809]* #,##0.00_-;_-[$£-809]* &quot;-&quot;??_-;_-@_-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BF-4593-A749-B8DA9F2D5072}"/>
            </c:ext>
          </c:extLst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Berries (fresh)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BF-4593-A749-B8DA9F2D50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BF-4593-A749-B8DA9F2D5072}"/>
                </c:ext>
              </c:extLst>
            </c:dLbl>
            <c:dLbl>
              <c:idx val="2"/>
              <c:layout>
                <c:manualLayout>
                  <c:x val="-1.3544018058690911E-2"/>
                  <c:y val="7.675906183368870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Sheet1!$C$4:$E$4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1.5</c:v>
                </c:pt>
                <c:pt idx="2" formatCode="_-[$£-809]* #,##0.00_-;\-[$£-809]* #,##0.00_-;_-[$£-809]* &quot;-&quot;??_-;_-@_-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BF-4593-A749-B8DA9F2D5072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Women's under garments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Sheet1!$C$5:$E$5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1.2</c:v>
                </c:pt>
                <c:pt idx="2" formatCode="_-[$£-809]* #,##0.00_-;\-[$£-809]* #,##0.00_-;_-[$£-809]* &quot;-&quot;??_-;_-@_-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BF-4593-A749-B8DA9F2D5072}"/>
            </c:ext>
          </c:extLst>
        </c:ser>
        <c:ser>
          <c:idx val="4"/>
          <c:order val="4"/>
          <c:tx>
            <c:strRef>
              <c:f>Sheet1!$B$6</c:f>
              <c:strCache>
                <c:ptCount val="1"/>
                <c:pt idx="0">
                  <c:v>Bacon and ham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BF-4593-A749-B8DA9F2D5072}"/>
                </c:ext>
              </c:extLst>
            </c:dLbl>
            <c:dLbl>
              <c:idx val="1"/>
              <c:layout>
                <c:manualLayout>
                  <c:x val="-0.16591422121896165"/>
                  <c:y val="7.889125799573552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BF-4593-A749-B8DA9F2D507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Sheet1!$C$6:$E$6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</c:v>
                </c:pt>
                <c:pt idx="1">
                  <c:v>0.8</c:v>
                </c:pt>
                <c:pt idx="2" formatCode="_-[$£-809]* #,##0.00_-;\-[$£-809]* #,##0.00_-;_-[$£-809]* &quot;-&quot;??_-;_-@_-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BF-4593-A749-B8DA9F2D5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232576"/>
        <c:axId val="168540352"/>
      </c:lineChart>
      <c:catAx>
        <c:axId val="16423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40352"/>
        <c:crosses val="autoZero"/>
        <c:auto val="1"/>
        <c:lblAlgn val="ctr"/>
        <c:lblOffset val="100"/>
        <c:noMultiLvlLbl val="0"/>
      </c:catAx>
      <c:valAx>
        <c:axId val="16854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[$£-809]* #,##0.00_-;\-[$£-809]* #,##0.00_-;_-[$£-809]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32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6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dirty="0"/>
              <a:t>Average weekly HH Expenditure</a:t>
            </a:r>
            <a:r>
              <a:rPr lang="en-GB" baseline="0" dirty="0"/>
              <a:t> on selected items</a:t>
            </a:r>
            <a:endParaRPr lang="en-GB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60" b="0" i="0" u="none" strike="noStrike" kern="1200" spc="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Fruit and vegetable juices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Sheet1!$C$2:$E$2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1.2</c:v>
                </c:pt>
                <c:pt idx="1">
                  <c:v>1.1000000000000001</c:v>
                </c:pt>
                <c:pt idx="2" formatCode="_-[$£-809]* #,##0.00_-;\-[$£-809]* #,##0.00_-;_-[$£-809]* &quot;-&quot;??_-;_-@_-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DEBF-4593-A749-B8DA9F2D5072}"/>
            </c:ext>
          </c:extLst>
        </c:ser>
        <c:ser>
          <c:idx val="1"/>
          <c:order val="1"/>
          <c:tx>
            <c:strRef>
              <c:f>Sheet1!$B$3</c:f>
              <c:strCache>
                <c:ptCount val="1"/>
                <c:pt idx="0">
                  <c:v>Live entertainment: theatre, concerts, shows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EBF-4593-A749-B8DA9F2D5072}"/>
                </c:ext>
              </c:extLst>
            </c:dLbl>
            <c:dLbl>
              <c:idx val="1"/>
              <c:layout>
                <c:manualLayout>
                  <c:x val="5.6433408577878E-2"/>
                  <c:y val="-3.624725081006665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43814338529354258"/>
                      <c:h val="7.23348387421721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DEBF-4593-A749-B8DA9F2D507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Sheet1!$C$3:$E$3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1.7</c:v>
                </c:pt>
                <c:pt idx="2" formatCode="_-[$£-809]* #,##0.00_-;\-[$£-809]* #,##0.00_-;_-[$£-809]* &quot;-&quot;??_-;_-@_-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BF-4593-A749-B8DA9F2D5072}"/>
            </c:ext>
          </c:extLst>
        </c:ser>
        <c:ser>
          <c:idx val="2"/>
          <c:order val="2"/>
          <c:tx>
            <c:strRef>
              <c:f>Sheet1!$B$4</c:f>
              <c:strCache>
                <c:ptCount val="1"/>
                <c:pt idx="0">
                  <c:v>Berries (fresh)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DEBF-4593-A749-B8DA9F2D507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DEBF-4593-A749-B8DA9F2D5072}"/>
                </c:ext>
              </c:extLst>
            </c:dLbl>
            <c:dLbl>
              <c:idx val="2"/>
              <c:layout>
                <c:manualLayout>
                  <c:x val="-1.3544018058690911E-2"/>
                  <c:y val="7.6759061833688705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Sheet1!$C$4:$E$4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1.5</c:v>
                </c:pt>
                <c:pt idx="2" formatCode="_-[$£-809]* #,##0.00_-;\-[$£-809]* #,##0.00_-;_-[$£-809]* &quot;-&quot;??_-;_-@_-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EBF-4593-A749-B8DA9F2D5072}"/>
            </c:ext>
          </c:extLst>
        </c:ser>
        <c:ser>
          <c:idx val="3"/>
          <c:order val="3"/>
          <c:tx>
            <c:strRef>
              <c:f>Sheet1!$B$5</c:f>
              <c:strCache>
                <c:ptCount val="1"/>
                <c:pt idx="0">
                  <c:v>Women's under garments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Sheet1!$C$5:$E$5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1.1000000000000001</c:v>
                </c:pt>
                <c:pt idx="1">
                  <c:v>1.2</c:v>
                </c:pt>
                <c:pt idx="2" formatCode="_-[$£-809]* #,##0.00_-;\-[$£-809]* #,##0.00_-;_-[$£-809]* &quot;-&quot;??_-;_-@_-">
                  <c:v>1.1000000000000001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EBF-4593-A749-B8DA9F2D5072}"/>
            </c:ext>
          </c:extLst>
        </c:ser>
        <c:ser>
          <c:idx val="4"/>
          <c:order val="4"/>
          <c:tx>
            <c:strRef>
              <c:f>Sheet1!$B$6</c:f>
              <c:strCache>
                <c:ptCount val="1"/>
                <c:pt idx="0">
                  <c:v>Bacon and ham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EBF-4593-A749-B8DA9F2D5072}"/>
                </c:ext>
              </c:extLst>
            </c:dLbl>
            <c:dLbl>
              <c:idx val="1"/>
              <c:layout>
                <c:manualLayout>
                  <c:x val="-0.16591422121896165"/>
                  <c:y val="7.8891257995735528E-2"/>
                </c:manualLayout>
              </c:layout>
              <c:showLegendKey val="0"/>
              <c:showVal val="0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EBF-4593-A749-B8DA9F2D5072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EBF-4593-A749-B8DA9F2D507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1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Sheet1!$C$1:$E$1</c:f>
              <c:strCache>
                <c:ptCount val="3"/>
                <c:pt idx="0">
                  <c:v>2012</c:v>
                </c:pt>
                <c:pt idx="1">
                  <c:v>2020</c:v>
                </c:pt>
                <c:pt idx="2">
                  <c:v>2022</c:v>
                </c:pt>
              </c:strCache>
            </c:strRef>
          </c:cat>
          <c:val>
            <c:numRef>
              <c:f>Sheet1!$C$6:$E$6</c:f>
              <c:numCache>
                <c:formatCode>_("£"* #,##0.00_);_("£"* \(#,##0.00\);_("£"* "-"??_);_(@_)</c:formatCode>
                <c:ptCount val="3"/>
                <c:pt idx="0" formatCode="_-[$£-809]* #,##0.00_-;\-[$£-809]* #,##0.00_-;_-[$£-809]* &quot;-&quot;??_-;_-@_-">
                  <c:v>1</c:v>
                </c:pt>
                <c:pt idx="1">
                  <c:v>0.8</c:v>
                </c:pt>
                <c:pt idx="2" formatCode="_-[$£-809]* #,##0.00_-;\-[$£-809]* #,##0.00_-;_-[$£-809]* &quot;-&quot;??_-;_-@_-">
                  <c:v>0.7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DEBF-4593-A749-B8DA9F2D5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4232576"/>
        <c:axId val="168540352"/>
      </c:lineChart>
      <c:catAx>
        <c:axId val="164232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8540352"/>
        <c:crosses val="autoZero"/>
        <c:auto val="1"/>
        <c:lblAlgn val="ctr"/>
        <c:lblOffset val="100"/>
        <c:noMultiLvlLbl val="0"/>
      </c:catAx>
      <c:valAx>
        <c:axId val="168540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[$£-809]* #,##0.00_-;\-[$£-809]* #,##0.00_-;_-[$£-809]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4232576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677010961865062"/>
          <c:y val="0.20601851851851852"/>
          <c:w val="0.44509815358047566"/>
          <c:h val="0.70937518226888308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39D-45A5-B27F-8FA8D958ADA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39D-45A5-B27F-8FA8D958ADA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39D-45A5-B27F-8FA8D958ADA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39D-45A5-B27F-8FA8D958ADA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D39D-45A5-B27F-8FA8D958ADA9}"/>
              </c:ext>
            </c:extLst>
          </c:dPt>
          <c:dLbls>
            <c:dLbl>
              <c:idx val="0"/>
              <c:layout>
                <c:manualLayout>
                  <c:x val="8.3333333333332829E-3"/>
                  <c:y val="-0.18518518518518517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39D-45A5-B27F-8FA8D958ADA9}"/>
                </c:ext>
              </c:extLst>
            </c:dLbl>
            <c:dLbl>
              <c:idx val="1"/>
              <c:layout>
                <c:manualLayout>
                  <c:x val="0.17777777777777778"/>
                  <c:y val="-2.314814814814814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39D-45A5-B27F-8FA8D958ADA9}"/>
                </c:ext>
              </c:extLst>
            </c:dLbl>
            <c:dLbl>
              <c:idx val="2"/>
              <c:layout>
                <c:manualLayout>
                  <c:x val="0.18333333333333332"/>
                  <c:y val="0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39D-45A5-B27F-8FA8D958ADA9}"/>
                </c:ext>
              </c:extLst>
            </c:dLbl>
            <c:dLbl>
              <c:idx val="3"/>
              <c:layout>
                <c:manualLayout>
                  <c:x val="-0.15833333333333333"/>
                  <c:y val="7.407407407407398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39D-45A5-B27F-8FA8D958ADA9}"/>
                </c:ext>
              </c:extLst>
            </c:dLbl>
            <c:dLbl>
              <c:idx val="4"/>
              <c:layout>
                <c:manualLayout>
                  <c:x val="-0.19166666666666671"/>
                  <c:y val="-0.1111111111111111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D39D-45A5-B27F-8FA8D958ADA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Our disposable income has increased a lot</c:v>
                </c:pt>
                <c:pt idx="1">
                  <c:v>Our disposable income has increased a little</c:v>
                </c:pt>
                <c:pt idx="2">
                  <c:v>I/we have a similar amount of disposable income</c:v>
                </c:pt>
                <c:pt idx="3">
                  <c:v>Our disposable income has reduced a little</c:v>
                </c:pt>
                <c:pt idx="4">
                  <c:v>Our disposable income has reduced a lot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3.4435261707988982E-2</c:v>
                </c:pt>
                <c:pt idx="1">
                  <c:v>0.13774104683195593</c:v>
                </c:pt>
                <c:pt idx="2">
                  <c:v>0.35537190082644626</c:v>
                </c:pt>
                <c:pt idx="3">
                  <c:v>0.28236914600550966</c:v>
                </c:pt>
                <c:pt idx="4">
                  <c:v>0.19008264462809918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D39D-45A5-B27F-8FA8D958AD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>
          <a:solidFill>
            <a:sysClr val="windowText" lastClr="000000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0.12784</cdr:x>
      <cdr:y>0.16436</cdr:y>
    </cdr:from>
    <cdr:to>
      <cdr:x>0.33965</cdr:x>
      <cdr:y>0.22279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1188808" y="998996"/>
          <a:ext cx="1969617" cy="355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0.7273</cdr:x>
      <cdr:y>0.52744</cdr:y>
    </cdr:from>
    <cdr:to>
      <cdr:x>0.93911</cdr:x>
      <cdr:y>0.58587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6304065" y="3320766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0.12784</cdr:x>
      <cdr:y>0.16436</cdr:y>
    </cdr:from>
    <cdr:to>
      <cdr:x>0.33965</cdr:x>
      <cdr:y>0.22279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1188808" y="998996"/>
          <a:ext cx="1969617" cy="3551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0.7273</cdr:x>
      <cdr:y>0.52744</cdr:y>
    </cdr:from>
    <cdr:to>
      <cdr:x>0.93911</cdr:x>
      <cdr:y>0.58587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6304065" y="3320766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0.10846</cdr:x>
      <cdr:y>0.35407</cdr:y>
    </cdr:from>
    <cdr:to>
      <cdr:x>0.32027</cdr:x>
      <cdr:y>0.4125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940112" y="2229235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0.70733</cdr:x>
      <cdr:y>0.50431</cdr:y>
    </cdr:from>
    <cdr:to>
      <cdr:x>0.91914</cdr:x>
      <cdr:y>0.56274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6130994" y="3175158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0.10846</cdr:x>
      <cdr:y>0.35407</cdr:y>
    </cdr:from>
    <cdr:to>
      <cdr:x>0.32027</cdr:x>
      <cdr:y>0.4125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940112" y="2229235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0.70733</cdr:x>
      <cdr:y>0.50431</cdr:y>
    </cdr:from>
    <cdr:to>
      <cdr:x>0.91914</cdr:x>
      <cdr:y>0.56274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6130994" y="3175158"/>
          <a:ext cx="1835916" cy="3678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0.06239</cdr:x>
      <cdr:y>0.38007</cdr:y>
    </cdr:from>
    <cdr:to>
      <cdr:x>0.2742</cdr:x>
      <cdr:y>0.4385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693341" y="2314738"/>
          <a:ext cx="2353738" cy="355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0.54417</cdr:x>
      <cdr:y>0.72301</cdr:y>
    </cdr:from>
    <cdr:to>
      <cdr:x>0.75598</cdr:x>
      <cdr:y>0.78144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5065442" y="4403287"/>
          <a:ext cx="1971639" cy="355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0.06239</cdr:x>
      <cdr:y>0.38007</cdr:y>
    </cdr:from>
    <cdr:to>
      <cdr:x>0.2742</cdr:x>
      <cdr:y>0.4385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65AFC0B4-0A04-D6EA-10F2-913756D11DB9}"/>
            </a:ext>
          </a:extLst>
        </cdr:cNvPr>
        <cdr:cNvSpPr txBox="1"/>
      </cdr:nvSpPr>
      <cdr:spPr>
        <a:xfrm xmlns:a="http://schemas.openxmlformats.org/drawingml/2006/main">
          <a:off x="693341" y="2314738"/>
          <a:ext cx="2353738" cy="355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Taking Part Survey</a:t>
          </a:r>
        </a:p>
      </cdr:txBody>
    </cdr:sp>
  </cdr:relSizeAnchor>
  <cdr:relSizeAnchor xmlns:cdr="http://schemas.openxmlformats.org/drawingml/2006/chartDrawing">
    <cdr:from>
      <cdr:x>0.54417</cdr:x>
      <cdr:y>0.72301</cdr:y>
    </cdr:from>
    <cdr:to>
      <cdr:x>0.75598</cdr:x>
      <cdr:y>0.78144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B992B2B1-FD56-FBFA-9A70-ADA6C3BEDD3C}"/>
            </a:ext>
          </a:extLst>
        </cdr:cNvPr>
        <cdr:cNvSpPr txBox="1"/>
      </cdr:nvSpPr>
      <cdr:spPr>
        <a:xfrm xmlns:a="http://schemas.openxmlformats.org/drawingml/2006/main">
          <a:off x="5065442" y="4403287"/>
          <a:ext cx="1971639" cy="3558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GB" sz="1400" dirty="0">
              <a:latin typeface="Arial" panose="020B0604020202020204" pitchFamily="34" charset="0"/>
              <a:cs typeface="Arial" panose="020B0604020202020204" pitchFamily="34" charset="0"/>
            </a:rPr>
            <a:t>Participation Survey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7020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6881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8798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1703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marL="0" algn="ctr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kumimoji="0" lang="en-US" sz="7200" b="1" i="0" u="none" strike="noStrike" kern="1200" cap="all" spc="0" normalizeH="0" baseline="0" dirty="0">
                <a:ln w="15875">
                  <a:solidFill>
                    <a:sysClr val="window" lastClr="FFFFFF"/>
                  </a:solidFill>
                </a:ln>
                <a:solidFill>
                  <a:srgbClr val="DF5327"/>
                </a:solidFill>
                <a:effectLst>
                  <a:outerShdw dist="38100" dir="2700000" algn="tl" rotWithShape="0">
                    <a:srgbClr val="DF5327"/>
                  </a:outerShdw>
                </a:effectLst>
                <a:uLnTx/>
                <a:uFillTx/>
                <a:latin typeface="Corbel" pitchFamily="34" charset="0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0263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96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2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7742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160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505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114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2A51DA4-84C9-4E6E-8AE0-7661BCEBCFCA}" type="datetimeFigureOut">
              <a:rPr lang="en-GB" smtClean="0"/>
              <a:t>24/11/2023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9B593F3-B93E-4549-9A1B-4F3A78101D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091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0684379C-A5C5-403F-BAF1-93FA047468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E10256F1-4052-4858-AFB0-B9A09DC095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0F7115-9E89-42EB-929C-7F648B4EE6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2941" y="863364"/>
            <a:ext cx="3082986" cy="5120435"/>
          </a:xfrm>
        </p:spPr>
        <p:txBody>
          <a:bodyPr anchor="ctr">
            <a:normAutofit/>
          </a:bodyPr>
          <a:lstStyle/>
          <a:p>
            <a:pPr algn="l"/>
            <a:r>
              <a:rPr lang="en-GB" sz="2000" dirty="0"/>
              <a:t>BAFA Conference</a:t>
            </a:r>
          </a:p>
          <a:p>
            <a:pPr algn="l"/>
            <a:endParaRPr lang="en-GB" sz="2000" dirty="0"/>
          </a:p>
          <a:p>
            <a:pPr algn="l"/>
            <a:r>
              <a:rPr lang="en-GB" sz="2000"/>
              <a:t>David Brownlee</a:t>
            </a:r>
            <a:endParaRPr lang="en-GB" sz="2000" dirty="0"/>
          </a:p>
          <a:p>
            <a:pPr algn="l"/>
            <a:endParaRPr lang="en-GB" sz="2000" dirty="0"/>
          </a:p>
          <a:p>
            <a:pPr algn="l"/>
            <a:r>
              <a:rPr lang="en-GB" sz="2000" dirty="0"/>
              <a:t>November 2023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3AB99B93-2513-4A3B-9E37-2A97C85B02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 descr="A picture containing text, sign, tableware, plate&#10;&#10;Description automatically generated">
            <a:extLst>
              <a:ext uri="{FF2B5EF4-FFF2-40B4-BE49-F238E27FC236}">
                <a16:creationId xmlns:a16="http://schemas.microsoft.com/office/drawing/2014/main" id="{5BF8BCC7-1C21-4023-83EA-2C4392D8F2A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2141" y="1803048"/>
            <a:ext cx="4228531" cy="3251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307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72DE24-DA46-BCEE-70C0-340665B04BC5}"/>
              </a:ext>
            </a:extLst>
          </p:cNvPr>
          <p:cNvSpPr txBox="1"/>
          <p:nvPr/>
        </p:nvSpPr>
        <p:spPr>
          <a:xfrm>
            <a:off x="419100" y="472559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0" i="0" u="none" strike="noStrike" dirty="0">
                <a:solidFill>
                  <a:srgbClr val="DF5327"/>
                </a:solidFill>
                <a:effectLst/>
                <a:latin typeface="+mj-lt"/>
              </a:rPr>
              <a:t>9 Recreation &amp; culture</a:t>
            </a:r>
            <a:r>
              <a:rPr lang="en-GB" sz="3600" dirty="0">
                <a:solidFill>
                  <a:srgbClr val="DF5327"/>
                </a:solidFill>
                <a:latin typeface="+mj-lt"/>
              </a:rPr>
              <a:t>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D7C787-300F-50A4-8C7D-2B5DEE34A1A8}"/>
              </a:ext>
            </a:extLst>
          </p:cNvPr>
          <p:cNvSpPr txBox="1"/>
          <p:nvPr/>
        </p:nvSpPr>
        <p:spPr>
          <a:xfrm>
            <a:off x="914399" y="1203365"/>
            <a:ext cx="9848851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9.1 Audio-visual, photographic and information processing equipment</a:t>
            </a:r>
          </a:p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9.2 Other major durables for recreation and culture</a:t>
            </a:r>
          </a:p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9.3 Other recreational items and equipment, gardens and pets</a:t>
            </a:r>
          </a:p>
          <a:p>
            <a:r>
              <a:rPr lang="en-GB" sz="2400" b="0" i="0" u="none" strike="noStrike" dirty="0">
                <a:solidFill>
                  <a:srgbClr val="DF5327"/>
                </a:solidFill>
                <a:effectLst/>
                <a:latin typeface="+mj-lt"/>
              </a:rPr>
              <a:t>9.4 Recreational and cultural services</a:t>
            </a:r>
          </a:p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9.5 Newspapers, books and stationery</a:t>
            </a:r>
          </a:p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+mj-lt"/>
              </a:rPr>
              <a:t>9.6 Package holidays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4B00631-21EE-637A-C67E-AA1FE1C01DEA}"/>
              </a:ext>
            </a:extLst>
          </p:cNvPr>
          <p:cNvSpPr txBox="1"/>
          <p:nvPr/>
        </p:nvSpPr>
        <p:spPr>
          <a:xfrm>
            <a:off x="1423987" y="3606284"/>
            <a:ext cx="1018222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9.4.1 Sports admissions, subscriptions, leisure class fees and equipment hire</a:t>
            </a:r>
          </a:p>
          <a:p>
            <a:r>
              <a:rPr lang="en-GB" b="0" i="0" u="none" strike="noStrike" dirty="0">
                <a:solidFill>
                  <a:srgbClr val="DF5327"/>
                </a:solidFill>
                <a:effectLst/>
                <a:latin typeface="+mj-lt"/>
              </a:rPr>
              <a:t>9.4.2 Cinema, theatre and museums etc.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9.4.3 TV, video, satellite rental, cable subscriptions and TV licences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9.4.4 Miscellaneous entertainments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9.4.5 Development of film, deposit for film development, passport photos, holiday and school photos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9.4.6 Gambling payments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E3EE87-490C-7C23-3F19-0E0FDA6B440C}"/>
              </a:ext>
            </a:extLst>
          </p:cNvPr>
          <p:cNvSpPr txBox="1"/>
          <p:nvPr/>
        </p:nvSpPr>
        <p:spPr>
          <a:xfrm>
            <a:off x="2009774" y="5455205"/>
            <a:ext cx="1018222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9.4.2.1 Cinemas</a:t>
            </a:r>
          </a:p>
          <a:p>
            <a:r>
              <a:rPr lang="en-GB" b="0" i="0" u="none" strike="noStrike" dirty="0">
                <a:solidFill>
                  <a:srgbClr val="DF5327"/>
                </a:solidFill>
                <a:effectLst/>
                <a:latin typeface="+mj-lt"/>
              </a:rPr>
              <a:t>9.4.2.2 Live entertainment: theatre, concerts, shows</a:t>
            </a:r>
          </a:p>
          <a:p>
            <a:r>
              <a:rPr lang="en-GB" b="0" i="0" u="none" strike="noStrike" dirty="0">
                <a:solidFill>
                  <a:srgbClr val="000000"/>
                </a:solidFill>
                <a:effectLst/>
                <a:latin typeface="+mj-lt"/>
              </a:rPr>
              <a:t>9.4.2.3 Museums, zoological gardens, theme parks, houses and gardens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EACDAC-F7A3-D72E-0281-E47AF09E599F}"/>
              </a:ext>
            </a:extLst>
          </p:cNvPr>
          <p:cNvSpPr txBox="1"/>
          <p:nvPr/>
        </p:nvSpPr>
        <p:spPr>
          <a:xfrm>
            <a:off x="9248238" y="5613320"/>
            <a:ext cx="2357975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United Kingdom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9B7675-CE51-2A3D-AA9F-ED5839DA2A1E}"/>
              </a:ext>
            </a:extLst>
          </p:cNvPr>
          <p:cNvSpPr txBox="1"/>
          <p:nvPr/>
        </p:nvSpPr>
        <p:spPr>
          <a:xfrm>
            <a:off x="9248238" y="3936920"/>
            <a:ext cx="2357975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Nations/regions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BE605B-0DBE-A764-82B6-BAE5ABBC30A3}"/>
              </a:ext>
            </a:extLst>
          </p:cNvPr>
          <p:cNvSpPr txBox="1"/>
          <p:nvPr/>
        </p:nvSpPr>
        <p:spPr>
          <a:xfrm>
            <a:off x="9248238" y="647105"/>
            <a:ext cx="2524662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HH Characteristic</a:t>
            </a:r>
          </a:p>
        </p:txBody>
      </p:sp>
    </p:spTree>
    <p:extLst>
      <p:ext uri="{BB962C8B-B14F-4D97-AF65-F5344CB8AC3E}">
        <p14:creationId xmlns:p14="http://schemas.microsoft.com/office/powerpoint/2010/main" val="800601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DD25F12B-BD3F-A7EA-1385-482664BE23F3}"/>
              </a:ext>
            </a:extLst>
          </p:cNvPr>
          <p:cNvSpPr/>
          <p:nvPr/>
        </p:nvSpPr>
        <p:spPr>
          <a:xfrm>
            <a:off x="619125" y="481012"/>
            <a:ext cx="5895975" cy="5895975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8D50188C-6A5C-7863-3EAE-408BCDECCD63}"/>
              </a:ext>
            </a:extLst>
          </p:cNvPr>
          <p:cNvSpPr/>
          <p:nvPr/>
        </p:nvSpPr>
        <p:spPr>
          <a:xfrm>
            <a:off x="3576635" y="4027410"/>
            <a:ext cx="2205038" cy="195738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1119F2A-3444-A55E-18C6-FA566D292B02}"/>
              </a:ext>
            </a:extLst>
          </p:cNvPr>
          <p:cNvSpPr/>
          <p:nvPr/>
        </p:nvSpPr>
        <p:spPr>
          <a:xfrm>
            <a:off x="4533901" y="4750833"/>
            <a:ext cx="1085847" cy="108584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F5C1E1A-5219-C023-621D-9FD247D8FCE7}"/>
              </a:ext>
            </a:extLst>
          </p:cNvPr>
          <p:cNvSpPr txBox="1"/>
          <p:nvPr/>
        </p:nvSpPr>
        <p:spPr>
          <a:xfrm>
            <a:off x="4924425" y="4359595"/>
            <a:ext cx="6800850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dirty="0"/>
              <a:t>9 Recreation &amp; culture £56 </a:t>
            </a:r>
            <a:r>
              <a:rPr lang="en-GB"/>
              <a:t>– 11%</a:t>
            </a:r>
            <a:endParaRPr lang="en-GB" dirty="0"/>
          </a:p>
          <a:p>
            <a:pPr algn="r"/>
            <a:endParaRPr lang="en-GB" dirty="0"/>
          </a:p>
          <a:p>
            <a:pPr algn="r"/>
            <a:r>
              <a:rPr lang="en-GB" dirty="0"/>
              <a:t>9.4 Recreational and cultural services £16 – 3%</a:t>
            </a:r>
          </a:p>
          <a:p>
            <a:pPr algn="r"/>
            <a:endParaRPr lang="en-GB" dirty="0"/>
          </a:p>
          <a:p>
            <a:pPr algn="r"/>
            <a:r>
              <a:rPr lang="en-GB" dirty="0"/>
              <a:t>9.4.2 Cinema, theatre and museums etc. £1.90 – 0.4%</a:t>
            </a:r>
          </a:p>
          <a:p>
            <a:pPr algn="r"/>
            <a:endParaRPr lang="en-GB" dirty="0"/>
          </a:p>
          <a:p>
            <a:pPr algn="r"/>
            <a:r>
              <a:rPr lang="en-GB" dirty="0"/>
              <a:t>9.4.2.2 Live entertainment: theatre, concerts, shows £0.90 – 0.2%</a:t>
            </a:r>
          </a:p>
          <a:p>
            <a:pPr algn="ctr"/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5D66E81-911B-CAA9-ED18-9BD1CE92BAEA}"/>
              </a:ext>
            </a:extLst>
          </p:cNvPr>
          <p:cNvSpPr txBox="1"/>
          <p:nvPr/>
        </p:nvSpPr>
        <p:spPr>
          <a:xfrm>
            <a:off x="7167562" y="2662505"/>
            <a:ext cx="4557713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GB" sz="3600" b="1" dirty="0"/>
              <a:t>Total Average weekly HH Expenditure £529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A1B66739-6CAF-F893-67F8-0686F19F6B4F}"/>
              </a:ext>
            </a:extLst>
          </p:cNvPr>
          <p:cNvSpPr/>
          <p:nvPr/>
        </p:nvSpPr>
        <p:spPr>
          <a:xfrm>
            <a:off x="5038725" y="5266108"/>
            <a:ext cx="495298" cy="495298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6D6DB29-556C-5D2D-2D47-46125CC7BCBA}"/>
              </a:ext>
            </a:extLst>
          </p:cNvPr>
          <p:cNvSpPr/>
          <p:nvPr/>
        </p:nvSpPr>
        <p:spPr>
          <a:xfrm>
            <a:off x="5187950" y="5415333"/>
            <a:ext cx="317497" cy="317497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F96E828-9B1E-A7A6-FCB0-8F3B66072208}"/>
              </a:ext>
            </a:extLst>
          </p:cNvPr>
          <p:cNvSpPr txBox="1"/>
          <p:nvPr/>
        </p:nvSpPr>
        <p:spPr>
          <a:xfrm>
            <a:off x="9690100" y="613872"/>
            <a:ext cx="1860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/>
              <a:t>Source: ONS Family spending workbook 1: Detailed Expenditure and Trends - Table A1 , FYE 2022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DF7B27D-4207-790B-E240-8D2A7DD4FC5E}"/>
              </a:ext>
            </a:extLst>
          </p:cNvPr>
          <p:cNvSpPr txBox="1"/>
          <p:nvPr/>
        </p:nvSpPr>
        <p:spPr>
          <a:xfrm>
            <a:off x="619125" y="506150"/>
            <a:ext cx="810161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2022</a:t>
            </a:r>
          </a:p>
        </p:txBody>
      </p:sp>
    </p:spTree>
    <p:extLst>
      <p:ext uri="{BB962C8B-B14F-4D97-AF65-F5344CB8AC3E}">
        <p14:creationId xmlns:p14="http://schemas.microsoft.com/office/powerpoint/2010/main" val="265754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11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03CBC5F-EA27-D97D-8C0B-E22A5D93D9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261534"/>
              </p:ext>
            </p:extLst>
          </p:nvPr>
        </p:nvGraphicFramePr>
        <p:xfrm>
          <a:off x="635000" y="1714500"/>
          <a:ext cx="9067800" cy="43688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866270">
                  <a:extLst>
                    <a:ext uri="{9D8B030D-6E8A-4147-A177-3AD203B41FA5}">
                      <a16:colId xmlns:a16="http://schemas.microsoft.com/office/drawing/2014/main" val="4094508106"/>
                    </a:ext>
                  </a:extLst>
                </a:gridCol>
                <a:gridCol w="1201530">
                  <a:extLst>
                    <a:ext uri="{9D8B030D-6E8A-4147-A177-3AD203B41FA5}">
                      <a16:colId xmlns:a16="http://schemas.microsoft.com/office/drawing/2014/main" val="478761876"/>
                    </a:ext>
                  </a:extLst>
                </a:gridCol>
              </a:tblGrid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Category</a:t>
                      </a:r>
                      <a:endParaRPr lang="en-GB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24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2012</a:t>
                      </a:r>
                      <a:endParaRPr lang="en-GB" sz="24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1060270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Fruit and vegetable juices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 £       1.20 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77767872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Live entertainment: theatre, concerts, shows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 £       1.10 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5900667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Berries (fresh)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 £       1.10 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65691594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Women's under garments</a:t>
                      </a:r>
                      <a:endParaRPr lang="en-GB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 £       1.10 </a:t>
                      </a:r>
                      <a:endParaRPr lang="en-GB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69360872"/>
                  </a:ext>
                </a:extLst>
              </a:tr>
              <a:tr h="728134"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>
                          <a:effectLst/>
                        </a:rPr>
                        <a:t>Bacon and ham</a:t>
                      </a:r>
                      <a:endParaRPr lang="en-GB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400" u="none" strike="noStrike" dirty="0">
                          <a:effectLst/>
                        </a:rPr>
                        <a:t> £       1.00 </a:t>
                      </a:r>
                      <a:endParaRPr lang="en-GB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1686197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68BA088-5C69-18AC-8FFB-451BAA63C3FA}"/>
              </a:ext>
            </a:extLst>
          </p:cNvPr>
          <p:cNvSpPr txBox="1"/>
          <p:nvPr/>
        </p:nvSpPr>
        <p:spPr>
          <a:xfrm>
            <a:off x="10929547" y="405353"/>
            <a:ext cx="810161" cy="46166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2012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5F5C5AB-A9E3-90F0-486F-7EE31102AAC1}"/>
              </a:ext>
            </a:extLst>
          </p:cNvPr>
          <p:cNvSpPr txBox="1"/>
          <p:nvPr/>
        </p:nvSpPr>
        <p:spPr>
          <a:xfrm>
            <a:off x="10215172" y="5096972"/>
            <a:ext cx="142875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/>
              <a:t>Source: ONS Family spending workbook 1: Detailed Expenditure and Trends - Table A1 , FYE 2012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1C1268D-E44E-780E-B19D-47EA5DE005D0}"/>
              </a:ext>
            </a:extLst>
          </p:cNvPr>
          <p:cNvSpPr txBox="1"/>
          <p:nvPr/>
        </p:nvSpPr>
        <p:spPr>
          <a:xfrm>
            <a:off x="452292" y="774696"/>
            <a:ext cx="87679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rtl="0">
              <a:defRPr sz="2160" b="0" i="0" u="none" strike="noStrike" kern="1200" spc="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GB" sz="3200" dirty="0"/>
              <a:t>Average weekly HH Expenditure</a:t>
            </a:r>
            <a:r>
              <a:rPr lang="en-GB" sz="3200" baseline="0" dirty="0"/>
              <a:t> on selected items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5278178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BFE9394-B7A8-56E8-CC08-4C5A2B22556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0106467"/>
              </p:ext>
            </p:extLst>
          </p:nvPr>
        </p:nvGraphicFramePr>
        <p:xfrm>
          <a:off x="533400" y="558800"/>
          <a:ext cx="11252200" cy="595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E52F311-4625-4C03-7326-38BFF554B79E}"/>
              </a:ext>
            </a:extLst>
          </p:cNvPr>
          <p:cNvSpPr txBox="1"/>
          <p:nvPr/>
        </p:nvSpPr>
        <p:spPr>
          <a:xfrm>
            <a:off x="2032000" y="4826000"/>
            <a:ext cx="1860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/>
              <a:t>Source: ONS Family spending workbook 1: Detailed Expenditure and Trends - Table A1 , FYEs 2012, 2020 &amp; 2022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0A72B6-5BAC-7BE4-E2F9-1D466B28F2AD}"/>
              </a:ext>
            </a:extLst>
          </p:cNvPr>
          <p:cNvSpPr/>
          <p:nvPr/>
        </p:nvSpPr>
        <p:spPr>
          <a:xfrm>
            <a:off x="6413500" y="1473200"/>
            <a:ext cx="5308600" cy="4292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825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2BFE9394-B7A8-56E8-CC08-4C5A2B22556E}"/>
              </a:ext>
            </a:extLst>
          </p:cNvPr>
          <p:cNvGraphicFramePr>
            <a:graphicFrameLocks/>
          </p:cNvGraphicFramePr>
          <p:nvPr/>
        </p:nvGraphicFramePr>
        <p:xfrm>
          <a:off x="533400" y="558800"/>
          <a:ext cx="11252200" cy="5956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E52F311-4625-4C03-7326-38BFF554B79E}"/>
              </a:ext>
            </a:extLst>
          </p:cNvPr>
          <p:cNvSpPr txBox="1"/>
          <p:nvPr/>
        </p:nvSpPr>
        <p:spPr>
          <a:xfrm>
            <a:off x="2032000" y="4826000"/>
            <a:ext cx="18605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/>
              <a:t>Source: ONS Family spending workbook 1: Detailed Expenditure and Trends - Table A1 , FYEs 2012, 2020 &amp; 2022</a:t>
            </a:r>
          </a:p>
        </p:txBody>
      </p:sp>
    </p:spTree>
    <p:extLst>
      <p:ext uri="{BB962C8B-B14F-4D97-AF65-F5344CB8AC3E}">
        <p14:creationId xmlns:p14="http://schemas.microsoft.com/office/powerpoint/2010/main" val="2638568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FC47-72F5-9BBF-A618-4F3967B6B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What’s driving this?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F5CF70B-67C7-C8ED-A1D6-122BFA629EF5}"/>
              </a:ext>
            </a:extLst>
          </p:cNvPr>
          <p:cNvSpPr/>
          <p:nvPr/>
        </p:nvSpPr>
        <p:spPr>
          <a:xfrm>
            <a:off x="945204" y="2766169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400" dirty="0"/>
              <a:t>Retired people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1C00AC3-961B-97F3-4D7C-AC7FE6DF489F}"/>
              </a:ext>
            </a:extLst>
          </p:cNvPr>
          <p:cNvSpPr/>
          <p:nvPr/>
        </p:nvSpPr>
        <p:spPr>
          <a:xfrm>
            <a:off x="6723704" y="2766169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400" dirty="0"/>
              <a:t>Poorer families</a:t>
            </a:r>
          </a:p>
        </p:txBody>
      </p:sp>
    </p:spTree>
    <p:extLst>
      <p:ext uri="{BB962C8B-B14F-4D97-AF65-F5344CB8AC3E}">
        <p14:creationId xmlns:p14="http://schemas.microsoft.com/office/powerpoint/2010/main" val="2941286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7D68EC55-906F-FA6F-E1DB-C898A90C121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35509270"/>
              </p:ext>
            </p:extLst>
          </p:nvPr>
        </p:nvGraphicFramePr>
        <p:xfrm>
          <a:off x="444500" y="1384300"/>
          <a:ext cx="11264899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7DD87B9-00E9-9DF1-21F9-554D7CA8671F}"/>
              </a:ext>
            </a:extLst>
          </p:cNvPr>
          <p:cNvSpPr txBox="1"/>
          <p:nvPr/>
        </p:nvSpPr>
        <p:spPr>
          <a:xfrm>
            <a:off x="774699" y="630140"/>
            <a:ext cx="10934699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Which best describes your household’s finances now compared to two years ago?</a:t>
            </a:r>
            <a:endParaRPr lang="en-GB" sz="24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BAB781-0CDB-1915-33B9-E96D4AE97A06}"/>
              </a:ext>
            </a:extLst>
          </p:cNvPr>
          <p:cNvSpPr txBox="1"/>
          <p:nvPr/>
        </p:nvSpPr>
        <p:spPr>
          <a:xfrm>
            <a:off x="5226183" y="1384296"/>
            <a:ext cx="2234932" cy="620478"/>
          </a:xfrm>
          <a:prstGeom prst="rect">
            <a:avLst/>
          </a:prstGeom>
          <a:noFill/>
          <a:ln w="76200"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dirty="0">
              <a:ln w="38100">
                <a:solidFill>
                  <a:schemeClr val="tx1"/>
                </a:solidFill>
              </a:ln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A40DBC-851D-D605-19F1-9A0F145E20BF}"/>
              </a:ext>
            </a:extLst>
          </p:cNvPr>
          <p:cNvSpPr txBox="1"/>
          <p:nvPr/>
        </p:nvSpPr>
        <p:spPr>
          <a:xfrm>
            <a:off x="1925264" y="1974438"/>
            <a:ext cx="2234932" cy="730266"/>
          </a:xfrm>
          <a:prstGeom prst="rect">
            <a:avLst/>
          </a:prstGeom>
          <a:noFill/>
          <a:ln w="76200"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endParaRPr lang="en-GB" dirty="0">
              <a:ln w="3810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382267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0FDAB720-BFFE-9E6C-B72A-EE2082504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5876193"/>
              </p:ext>
            </p:extLst>
          </p:nvPr>
        </p:nvGraphicFramePr>
        <p:xfrm>
          <a:off x="368300" y="317500"/>
          <a:ext cx="11391900" cy="2959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0FDAB720-BFFE-9E6C-B72A-EE20825046F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26557841"/>
              </p:ext>
            </p:extLst>
          </p:nvPr>
        </p:nvGraphicFramePr>
        <p:xfrm>
          <a:off x="368300" y="3727450"/>
          <a:ext cx="11391900" cy="2813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D8B774-2C0C-D3CE-46B7-36218B513257}"/>
              </a:ext>
            </a:extLst>
          </p:cNvPr>
          <p:cNvCxnSpPr/>
          <p:nvPr/>
        </p:nvCxnSpPr>
        <p:spPr>
          <a:xfrm>
            <a:off x="1778000" y="3454400"/>
            <a:ext cx="8737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978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3" grpId="0">
        <p:bldAsOne/>
      </p:bldGraphic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picture containing text, sign, tableware, plate&#10;&#10;Description automatically generated">
            <a:extLst>
              <a:ext uri="{FF2B5EF4-FFF2-40B4-BE49-F238E27FC236}">
                <a16:creationId xmlns:a16="http://schemas.microsoft.com/office/drawing/2014/main" id="{F994D753-3171-CCE8-A2B6-32D72487CF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7151" y="1802122"/>
            <a:ext cx="2777698" cy="2136156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9DD65666-1F92-9951-3745-ADE82B115456}"/>
              </a:ext>
            </a:extLst>
          </p:cNvPr>
          <p:cNvSpPr txBox="1">
            <a:spLocks/>
          </p:cNvSpPr>
          <p:nvPr/>
        </p:nvSpPr>
        <p:spPr>
          <a:xfrm>
            <a:off x="2549736" y="4408179"/>
            <a:ext cx="7092527" cy="392422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 algn="ctr">
              <a:buNone/>
            </a:pPr>
            <a:r>
              <a:rPr lang="en-GB" sz="2000" dirty="0"/>
              <a:t>david@dataculturechange.com</a:t>
            </a:r>
          </a:p>
        </p:txBody>
      </p:sp>
    </p:spTree>
    <p:extLst>
      <p:ext uri="{BB962C8B-B14F-4D97-AF65-F5344CB8AC3E}">
        <p14:creationId xmlns:p14="http://schemas.microsoft.com/office/powerpoint/2010/main" val="218911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C9BA8B-5D7B-71B3-98DA-56B52CB597A1}"/>
              </a:ext>
            </a:extLst>
          </p:cNvPr>
          <p:cNvSpPr txBox="1"/>
          <p:nvPr/>
        </p:nvSpPr>
        <p:spPr>
          <a:xfrm>
            <a:off x="419100" y="472559"/>
            <a:ext cx="112395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3600" b="0" i="0" u="none" strike="noStrike" dirty="0">
                <a:solidFill>
                  <a:srgbClr val="DF5327"/>
                </a:solidFill>
                <a:effectLst/>
                <a:latin typeface="+mj-lt"/>
              </a:rPr>
              <a:t>According to the ONS Family Spending survey, in 2021/22, which of the following did UK Households spend more on?</a:t>
            </a:r>
            <a:endParaRPr lang="en-GB" sz="3600" dirty="0">
              <a:solidFill>
                <a:srgbClr val="DF5327"/>
              </a:solidFill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9B8F66E-5732-F1F0-4216-B5A40154E70A}"/>
              </a:ext>
            </a:extLst>
          </p:cNvPr>
          <p:cNvSpPr/>
          <p:nvPr/>
        </p:nvSpPr>
        <p:spPr>
          <a:xfrm>
            <a:off x="838200" y="1968500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400" dirty="0"/>
              <a:t>Toilet Paper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1E12F53-A6DA-8045-A9DE-3445A982543D}"/>
              </a:ext>
            </a:extLst>
          </p:cNvPr>
          <p:cNvSpPr/>
          <p:nvPr/>
        </p:nvSpPr>
        <p:spPr>
          <a:xfrm>
            <a:off x="6616700" y="1968500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400" dirty="0"/>
              <a:t>Sausages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3CA6B75-61E3-1A64-88F0-650C588D6859}"/>
              </a:ext>
            </a:extLst>
          </p:cNvPr>
          <p:cNvSpPr/>
          <p:nvPr/>
        </p:nvSpPr>
        <p:spPr>
          <a:xfrm>
            <a:off x="838200" y="4343400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6400" dirty="0"/>
              <a:t>Newspapers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F6C5C4C-322A-673C-F22B-780D7BF411C3}"/>
              </a:ext>
            </a:extLst>
          </p:cNvPr>
          <p:cNvSpPr/>
          <p:nvPr/>
        </p:nvSpPr>
        <p:spPr>
          <a:xfrm>
            <a:off x="6616700" y="4343400"/>
            <a:ext cx="4584700" cy="19431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/>
              <a:t>Live entertainment: theatre, concerts, shows</a:t>
            </a:r>
          </a:p>
        </p:txBody>
      </p:sp>
    </p:spTree>
    <p:extLst>
      <p:ext uri="{BB962C8B-B14F-4D97-AF65-F5344CB8AC3E}">
        <p14:creationId xmlns:p14="http://schemas.microsoft.com/office/powerpoint/2010/main" val="2687404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52DD97-F8E4-4671-71B0-697315E8D4F9}"/>
              </a:ext>
            </a:extLst>
          </p:cNvPr>
          <p:cNvSpPr txBox="1"/>
          <p:nvPr/>
        </p:nvSpPr>
        <p:spPr>
          <a:xfrm>
            <a:off x="3126277" y="2274838"/>
            <a:ext cx="593944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dirty="0">
                <a:solidFill>
                  <a:srgbClr val="DF5327"/>
                </a:solidFill>
              </a:rPr>
              <a:t>9op a week</a:t>
            </a:r>
          </a:p>
          <a:p>
            <a:pPr algn="ctr"/>
            <a:r>
              <a:rPr lang="en-GB" sz="4800" dirty="0"/>
              <a:t>£47 a year</a:t>
            </a:r>
          </a:p>
        </p:txBody>
      </p:sp>
    </p:spTree>
    <p:extLst>
      <p:ext uri="{BB962C8B-B14F-4D97-AF65-F5344CB8AC3E}">
        <p14:creationId xmlns:p14="http://schemas.microsoft.com/office/powerpoint/2010/main" val="3767747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EB7ABE-83D8-D891-F8E2-96EA873663A1}"/>
              </a:ext>
            </a:extLst>
          </p:cNvPr>
          <p:cNvGraphicFramePr>
            <a:graphicFrameLocks noGrp="1"/>
          </p:cNvGraphicFramePr>
          <p:nvPr/>
        </p:nvGraphicFramePr>
        <p:xfrm>
          <a:off x="571501" y="390525"/>
          <a:ext cx="11023600" cy="607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32DE3B7-2D83-D58F-8EDB-5E38187F31B1}"/>
              </a:ext>
            </a:extLst>
          </p:cNvPr>
          <p:cNvSpPr/>
          <p:nvPr/>
        </p:nvSpPr>
        <p:spPr>
          <a:xfrm>
            <a:off x="7810500" y="1117600"/>
            <a:ext cx="3898900" cy="246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022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55EB7ABE-83D8-D891-F8E2-96EA873663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672227"/>
              </p:ext>
            </p:extLst>
          </p:nvPr>
        </p:nvGraphicFramePr>
        <p:xfrm>
          <a:off x="571501" y="390525"/>
          <a:ext cx="11023600" cy="6076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51608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EA09C55-74E5-9860-0D9E-AC7116317E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0916782"/>
              </p:ext>
            </p:extLst>
          </p:nvPr>
        </p:nvGraphicFramePr>
        <p:xfrm>
          <a:off x="495301" y="419101"/>
          <a:ext cx="11188700" cy="6048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B19A56C6-564E-DB82-C30A-3308EAFFB607}"/>
              </a:ext>
            </a:extLst>
          </p:cNvPr>
          <p:cNvSpPr/>
          <p:nvPr/>
        </p:nvSpPr>
        <p:spPr>
          <a:xfrm>
            <a:off x="7823200" y="1016000"/>
            <a:ext cx="3898900" cy="2463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9221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BEA09C55-74E5-9860-0D9E-AC7116317E4A}"/>
              </a:ext>
            </a:extLst>
          </p:cNvPr>
          <p:cNvGraphicFramePr>
            <a:graphicFrameLocks noGrp="1"/>
          </p:cNvGraphicFramePr>
          <p:nvPr/>
        </p:nvGraphicFramePr>
        <p:xfrm>
          <a:off x="495301" y="419101"/>
          <a:ext cx="11188700" cy="6048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58924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A2738D3-1922-A8DA-2061-0C240975EB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839263"/>
              </p:ext>
            </p:extLst>
          </p:nvPr>
        </p:nvGraphicFramePr>
        <p:xfrm>
          <a:off x="571500" y="383886"/>
          <a:ext cx="11112500" cy="6090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D380AE7-9314-5E26-025E-356D02E7EACD}"/>
              </a:ext>
            </a:extLst>
          </p:cNvPr>
          <p:cNvSpPr/>
          <p:nvPr/>
        </p:nvSpPr>
        <p:spPr>
          <a:xfrm>
            <a:off x="7861300" y="1104900"/>
            <a:ext cx="3530600" cy="35433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554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>
            <a:extLst>
              <a:ext uri="{FF2B5EF4-FFF2-40B4-BE49-F238E27FC236}">
                <a16:creationId xmlns:a16="http://schemas.microsoft.com/office/drawing/2014/main" id="{9A2738D3-1922-A8DA-2061-0C240975EB2D}"/>
              </a:ext>
            </a:extLst>
          </p:cNvPr>
          <p:cNvGraphicFramePr>
            <a:graphicFrameLocks noGrp="1"/>
          </p:cNvGraphicFramePr>
          <p:nvPr/>
        </p:nvGraphicFramePr>
        <p:xfrm>
          <a:off x="571500" y="383886"/>
          <a:ext cx="11112500" cy="60902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DEDD589-2E10-31D2-ECDB-E045D21E18A5}"/>
              </a:ext>
            </a:extLst>
          </p:cNvPr>
          <p:cNvSpPr txBox="1"/>
          <p:nvPr/>
        </p:nvSpPr>
        <p:spPr>
          <a:xfrm>
            <a:off x="4203700" y="2000935"/>
            <a:ext cx="5181600" cy="646331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dirty="0"/>
              <a:t>‘an artistic performance that takes place in everyday surroundings like parks, streets or shopping centres’</a:t>
            </a:r>
          </a:p>
        </p:txBody>
      </p:sp>
    </p:spTree>
    <p:extLst>
      <p:ext uri="{BB962C8B-B14F-4D97-AF65-F5344CB8AC3E}">
        <p14:creationId xmlns:p14="http://schemas.microsoft.com/office/powerpoint/2010/main" val="3258852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DF5327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63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446C221D-F63F-4DD8-B509-CFE168687BF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7852A53167DE49935EE54559B58844" ma:contentTypeVersion="15" ma:contentTypeDescription="Create a new document." ma:contentTypeScope="" ma:versionID="04ebc3d035fc23e21caf14af3add6b2f">
  <xsd:schema xmlns:xsd="http://www.w3.org/2001/XMLSchema" xmlns:xs="http://www.w3.org/2001/XMLSchema" xmlns:p="http://schemas.microsoft.com/office/2006/metadata/properties" xmlns:ns2="0588da36-e856-4e0b-b4c0-0f9c60bb5e56" xmlns:ns3="2d9188a9-09ed-4194-acd1-7be188616b10" targetNamespace="http://schemas.microsoft.com/office/2006/metadata/properties" ma:root="true" ma:fieldsID="962c2217145fb219a4ef010ab689d465" ns2:_="" ns3:_="">
    <xsd:import namespace="0588da36-e856-4e0b-b4c0-0f9c60bb5e56"/>
    <xsd:import namespace="2d9188a9-09ed-4194-acd1-7be188616b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88da36-e856-4e0b-b4c0-0f9c60bb5e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03dc526-aa10-4828-988c-202ce4d7f1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188a9-09ed-4194-acd1-7be188616b10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e3241e7-8733-46f3-b771-8daa1290a0c8}" ma:internalName="TaxCatchAll" ma:showField="CatchAllData" ma:web="2d9188a9-09ed-4194-acd1-7be188616b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588da36-e856-4e0b-b4c0-0f9c60bb5e56">
      <Terms xmlns="http://schemas.microsoft.com/office/infopath/2007/PartnerControls"/>
    </lcf76f155ced4ddcb4097134ff3c332f>
    <TaxCatchAll xmlns="2d9188a9-09ed-4194-acd1-7be188616b10" xsi:nil="true"/>
  </documentManagement>
</p:properties>
</file>

<file path=customXml/itemProps1.xml><?xml version="1.0" encoding="utf-8"?>
<ds:datastoreItem xmlns:ds="http://schemas.openxmlformats.org/officeDocument/2006/customXml" ds:itemID="{F80B762A-9D1D-4A15-8712-FEBBBB8A791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9FBE91-0ABD-4DB1-9FCE-A310DE1B7D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588da36-e856-4e0b-b4c0-0f9c60bb5e56"/>
    <ds:schemaRef ds:uri="2d9188a9-09ed-4194-acd1-7be188616b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70F07FD-1C84-40A2-98A0-CDA39E462DA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2d9188a9-09ed-4194-acd1-7be188616b10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0588da36-e856-4e0b-b4c0-0f9c60bb5e56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591</Words>
  <Application>Microsoft Office PowerPoint</Application>
  <PresentationFormat>Widescreen</PresentationFormat>
  <Paragraphs>124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Corbel</vt:lpstr>
      <vt:lpstr>Basis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What’s driving this?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Brownlee</dc:creator>
  <cp:lastModifiedBy>Helen Brownlee</cp:lastModifiedBy>
  <cp:revision>5</cp:revision>
  <dcterms:created xsi:type="dcterms:W3CDTF">2022-09-07T13:27:19Z</dcterms:created>
  <dcterms:modified xsi:type="dcterms:W3CDTF">2023-11-24T18:38:25Z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0x010100E57852A53167DE49935EE54559B58844</vt:lpwstr>
  </property>
  <property fmtid="{D5CDD505-2E9C-101B-9397-08002B2CF9AE}" pid="3" name="MediaServiceImageTags">
    <vt:lpwstr/>
  </property>
</Properties>
</file>