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8"/>
  </p:notesMasterIdLst>
  <p:sldIdLst>
    <p:sldId id="311" r:id="rId5"/>
    <p:sldId id="2147474864" r:id="rId6"/>
    <p:sldId id="10356" r:id="rId7"/>
    <p:sldId id="318" r:id="rId8"/>
    <p:sldId id="2147474865" r:id="rId9"/>
    <p:sldId id="2147474866" r:id="rId10"/>
    <p:sldId id="321" r:id="rId11"/>
    <p:sldId id="2147474867" r:id="rId12"/>
    <p:sldId id="2147474868" r:id="rId13"/>
    <p:sldId id="10248" r:id="rId14"/>
    <p:sldId id="351" r:id="rId15"/>
    <p:sldId id="2147474870" r:id="rId16"/>
    <p:sldId id="21474748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D8212F-1E45-033A-7084-A9A23D4F6F8E}" name="Yasmeen Safaie" initials="YS" userId="S::Yasmeen@bop.co.uk::5216976e-b8af-4e0d-9d75-a039bcabcef1" providerId="AD"/>
  <p188:author id="{FB787B59-66A8-92F5-6F57-F53C67F94C8B}" name="Douglas Lonie" initials="DL" userId="S::DouglasLonie@tialt.onmicrosoft.com::ed4e445e-016e-4238-aa00-e5fdc04c413c" providerId="AD"/>
  <p188:author id="{789D1063-EEDC-357A-0469-C1D6906352C0}" name="Rhiannon Davies" initials="RD" userId="S::Rhiannon@bop.co.uk::3769f579-4bda-4065-9f7a-5f578532b622" providerId="AD"/>
  <p188:author id="{7038DCA4-9B85-3E8E-E9B8-E8782E50821B}" name="Jonathan Todd" initials="JT" userId="S::Jonathan@bop.co.uk::5fb6e88e-2ed6-4804-a94b-3e16457ae0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8493" autoAdjust="0"/>
  </p:normalViewPr>
  <p:slideViewPr>
    <p:cSldViewPr snapToGrid="0">
      <p:cViewPr varScale="1">
        <p:scale>
          <a:sx n="71" d="100"/>
          <a:sy n="71" d="100"/>
        </p:scale>
        <p:origin x="1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47B45-68F2-4F39-B731-AAF74FCF0CB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342FB4-5603-40B1-8550-F471F8696C27}">
      <dgm:prSet phldrT="[Text]"/>
      <dgm:spPr/>
      <dgm:t>
        <a:bodyPr/>
        <a:lstStyle/>
        <a:p>
          <a:r>
            <a:rPr lang="en-US" dirty="0"/>
            <a:t>Arts festival sector</a:t>
          </a:r>
          <a:endParaRPr lang="en-GB" dirty="0"/>
        </a:p>
      </dgm:t>
    </dgm:pt>
    <dgm:pt modelId="{283A8FBE-1320-407B-9FA2-505C5542941C}" type="parTrans" cxnId="{B04F345D-FCB9-47B4-8B01-4780FC434212}">
      <dgm:prSet/>
      <dgm:spPr/>
      <dgm:t>
        <a:bodyPr/>
        <a:lstStyle/>
        <a:p>
          <a:endParaRPr lang="en-GB"/>
        </a:p>
      </dgm:t>
    </dgm:pt>
    <dgm:pt modelId="{6B479D49-99C8-4166-B21A-1690BA77FB76}" type="sibTrans" cxnId="{B04F345D-FCB9-47B4-8B01-4780FC434212}">
      <dgm:prSet/>
      <dgm:spPr/>
      <dgm:t>
        <a:bodyPr/>
        <a:lstStyle/>
        <a:p>
          <a:endParaRPr lang="en-GB"/>
        </a:p>
      </dgm:t>
    </dgm:pt>
    <dgm:pt modelId="{7ECF65CF-7847-4DCF-BA55-1DB3CEEC8546}">
      <dgm:prSet phldrT="[Text]"/>
      <dgm:spPr/>
      <dgm:t>
        <a:bodyPr/>
        <a:lstStyle/>
        <a:p>
          <a:r>
            <a:rPr lang="en-US" dirty="0"/>
            <a:t>Survey sample</a:t>
          </a:r>
          <a:endParaRPr lang="en-GB" dirty="0"/>
        </a:p>
      </dgm:t>
    </dgm:pt>
    <dgm:pt modelId="{BDCB4F22-0ACF-492E-A8A8-E3752D3BF0E1}" type="parTrans" cxnId="{3C907C58-320F-4A03-8E9C-72701666A2EA}">
      <dgm:prSet/>
      <dgm:spPr/>
      <dgm:t>
        <a:bodyPr/>
        <a:lstStyle/>
        <a:p>
          <a:endParaRPr lang="en-GB"/>
        </a:p>
      </dgm:t>
    </dgm:pt>
    <dgm:pt modelId="{62BB3D34-E775-4931-AF34-F2992C4BB616}" type="sibTrans" cxnId="{3C907C58-320F-4A03-8E9C-72701666A2EA}">
      <dgm:prSet/>
      <dgm:spPr/>
      <dgm:t>
        <a:bodyPr/>
        <a:lstStyle/>
        <a:p>
          <a:endParaRPr lang="en-GB"/>
        </a:p>
      </dgm:t>
    </dgm:pt>
    <dgm:pt modelId="{E5BB45FB-14B8-42D8-9EF0-EF85E6E8B80C}" type="pres">
      <dgm:prSet presAssocID="{09C47B45-68F2-4F39-B731-AAF74FCF0CB5}" presName="Name0" presStyleCnt="0">
        <dgm:presLayoutVars>
          <dgm:chMax val="7"/>
          <dgm:resizeHandles val="exact"/>
        </dgm:presLayoutVars>
      </dgm:prSet>
      <dgm:spPr/>
    </dgm:pt>
    <dgm:pt modelId="{07429F28-E7AA-427B-9ED7-1BC430CF7CB4}" type="pres">
      <dgm:prSet presAssocID="{09C47B45-68F2-4F39-B731-AAF74FCF0CB5}" presName="comp1" presStyleCnt="0"/>
      <dgm:spPr/>
    </dgm:pt>
    <dgm:pt modelId="{66868660-AA02-42D2-BFFF-B437DE60B20B}" type="pres">
      <dgm:prSet presAssocID="{09C47B45-68F2-4F39-B731-AAF74FCF0CB5}" presName="circle1" presStyleLbl="node1" presStyleIdx="0" presStyleCnt="2"/>
      <dgm:spPr/>
    </dgm:pt>
    <dgm:pt modelId="{7DC39DF1-701D-4678-AFF4-4F096049DFF5}" type="pres">
      <dgm:prSet presAssocID="{09C47B45-68F2-4F39-B731-AAF74FCF0CB5}" presName="c1text" presStyleLbl="node1" presStyleIdx="0" presStyleCnt="2">
        <dgm:presLayoutVars>
          <dgm:bulletEnabled val="1"/>
        </dgm:presLayoutVars>
      </dgm:prSet>
      <dgm:spPr/>
    </dgm:pt>
    <dgm:pt modelId="{6811A328-19CD-4875-B391-527F5104944A}" type="pres">
      <dgm:prSet presAssocID="{09C47B45-68F2-4F39-B731-AAF74FCF0CB5}" presName="comp2" presStyleCnt="0"/>
      <dgm:spPr/>
    </dgm:pt>
    <dgm:pt modelId="{069EF3BE-A69F-46B9-956E-A7A44E2355D6}" type="pres">
      <dgm:prSet presAssocID="{09C47B45-68F2-4F39-B731-AAF74FCF0CB5}" presName="circle2" presStyleLbl="node1" presStyleIdx="1" presStyleCnt="2" custScaleX="71875" custScaleY="71875" custLinFactNeighborX="0" custLinFactNeighborY="15121"/>
      <dgm:spPr/>
    </dgm:pt>
    <dgm:pt modelId="{F2824551-A1E0-4378-8C1A-C4C4F595CD7A}" type="pres">
      <dgm:prSet presAssocID="{09C47B45-68F2-4F39-B731-AAF74FCF0CB5}" presName="c2text" presStyleLbl="node1" presStyleIdx="1" presStyleCnt="2">
        <dgm:presLayoutVars>
          <dgm:bulletEnabled val="1"/>
        </dgm:presLayoutVars>
      </dgm:prSet>
      <dgm:spPr/>
    </dgm:pt>
  </dgm:ptLst>
  <dgm:cxnLst>
    <dgm:cxn modelId="{3C907C58-320F-4A03-8E9C-72701666A2EA}" srcId="{09C47B45-68F2-4F39-B731-AAF74FCF0CB5}" destId="{7ECF65CF-7847-4DCF-BA55-1DB3CEEC8546}" srcOrd="1" destOrd="0" parTransId="{BDCB4F22-0ACF-492E-A8A8-E3752D3BF0E1}" sibTransId="{62BB3D34-E775-4931-AF34-F2992C4BB616}"/>
    <dgm:cxn modelId="{B04F345D-FCB9-47B4-8B01-4780FC434212}" srcId="{09C47B45-68F2-4F39-B731-AAF74FCF0CB5}" destId="{02342FB4-5603-40B1-8550-F471F8696C27}" srcOrd="0" destOrd="0" parTransId="{283A8FBE-1320-407B-9FA2-505C5542941C}" sibTransId="{6B479D49-99C8-4166-B21A-1690BA77FB76}"/>
    <dgm:cxn modelId="{30EEF37C-4C1D-4E33-B948-5FD1C7FCACCA}" type="presOf" srcId="{02342FB4-5603-40B1-8550-F471F8696C27}" destId="{66868660-AA02-42D2-BFFF-B437DE60B20B}" srcOrd="0" destOrd="0" presId="urn:microsoft.com/office/officeart/2005/8/layout/venn2"/>
    <dgm:cxn modelId="{BB32E280-80A1-4C60-91C9-FD3F1C10DA51}" type="presOf" srcId="{7ECF65CF-7847-4DCF-BA55-1DB3CEEC8546}" destId="{069EF3BE-A69F-46B9-956E-A7A44E2355D6}" srcOrd="0" destOrd="0" presId="urn:microsoft.com/office/officeart/2005/8/layout/venn2"/>
    <dgm:cxn modelId="{C1B44FA8-F383-45DE-ADBC-5EDFCDD48CBA}" type="presOf" srcId="{09C47B45-68F2-4F39-B731-AAF74FCF0CB5}" destId="{E5BB45FB-14B8-42D8-9EF0-EF85E6E8B80C}" srcOrd="0" destOrd="0" presId="urn:microsoft.com/office/officeart/2005/8/layout/venn2"/>
    <dgm:cxn modelId="{C19BDECC-3A6E-49D6-8694-283E1BF6390B}" type="presOf" srcId="{7ECF65CF-7847-4DCF-BA55-1DB3CEEC8546}" destId="{F2824551-A1E0-4378-8C1A-C4C4F595CD7A}" srcOrd="1" destOrd="0" presId="urn:microsoft.com/office/officeart/2005/8/layout/venn2"/>
    <dgm:cxn modelId="{45075FED-AB9A-423A-91DA-4110FA14589E}" type="presOf" srcId="{02342FB4-5603-40B1-8550-F471F8696C27}" destId="{7DC39DF1-701D-4678-AFF4-4F096049DFF5}" srcOrd="1" destOrd="0" presId="urn:microsoft.com/office/officeart/2005/8/layout/venn2"/>
    <dgm:cxn modelId="{8101FEC3-C08D-447D-BC02-D4E628C00440}" type="presParOf" srcId="{E5BB45FB-14B8-42D8-9EF0-EF85E6E8B80C}" destId="{07429F28-E7AA-427B-9ED7-1BC430CF7CB4}" srcOrd="0" destOrd="0" presId="urn:microsoft.com/office/officeart/2005/8/layout/venn2"/>
    <dgm:cxn modelId="{74670E1D-CA62-4918-B39C-09CCEE5D8C10}" type="presParOf" srcId="{07429F28-E7AA-427B-9ED7-1BC430CF7CB4}" destId="{66868660-AA02-42D2-BFFF-B437DE60B20B}" srcOrd="0" destOrd="0" presId="urn:microsoft.com/office/officeart/2005/8/layout/venn2"/>
    <dgm:cxn modelId="{BAA63284-7D04-49A2-906F-9D86075585A8}" type="presParOf" srcId="{07429F28-E7AA-427B-9ED7-1BC430CF7CB4}" destId="{7DC39DF1-701D-4678-AFF4-4F096049DFF5}" srcOrd="1" destOrd="0" presId="urn:microsoft.com/office/officeart/2005/8/layout/venn2"/>
    <dgm:cxn modelId="{5386D227-99CD-408D-B246-29E9D9277395}" type="presParOf" srcId="{E5BB45FB-14B8-42D8-9EF0-EF85E6E8B80C}" destId="{6811A328-19CD-4875-B391-527F5104944A}" srcOrd="1" destOrd="0" presId="urn:microsoft.com/office/officeart/2005/8/layout/venn2"/>
    <dgm:cxn modelId="{73371082-96E4-4EC8-BA29-C70D06738CCC}" type="presParOf" srcId="{6811A328-19CD-4875-B391-527F5104944A}" destId="{069EF3BE-A69F-46B9-956E-A7A44E2355D6}" srcOrd="0" destOrd="0" presId="urn:microsoft.com/office/officeart/2005/8/layout/venn2"/>
    <dgm:cxn modelId="{027350A0-B3D3-4696-A75A-B649108E12E5}" type="presParOf" srcId="{6811A328-19CD-4875-B391-527F5104944A}" destId="{F2824551-A1E0-4378-8C1A-C4C4F595CD7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2323C-F44D-48DB-BBA4-185F408F055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B6C5D11-5414-46D0-8D93-433E0DD6B1FF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/>
            <a:t>Inputs</a:t>
          </a:r>
        </a:p>
        <a:p>
          <a:endParaRPr lang="en-US" sz="1200" dirty="0"/>
        </a:p>
        <a:p>
          <a:r>
            <a:rPr lang="en-GB" sz="1200" i="1" dirty="0"/>
            <a:t>What resources are available to arts festivals?</a:t>
          </a:r>
        </a:p>
      </dgm:t>
    </dgm:pt>
    <dgm:pt modelId="{69A9C90D-AEC0-457E-A588-E37799D9C5A6}" type="parTrans" cxnId="{8AEA6D9A-EE79-4DAC-AF61-9AE230B67BCB}">
      <dgm:prSet/>
      <dgm:spPr/>
      <dgm:t>
        <a:bodyPr/>
        <a:lstStyle/>
        <a:p>
          <a:endParaRPr lang="en-GB" sz="1200"/>
        </a:p>
      </dgm:t>
    </dgm:pt>
    <dgm:pt modelId="{4CC1BE58-5ACD-442C-9181-96EB3E7D09F8}" type="sibTrans" cxnId="{8AEA6D9A-EE79-4DAC-AF61-9AE230B67BCB}">
      <dgm:prSet/>
      <dgm:spPr/>
      <dgm:t>
        <a:bodyPr/>
        <a:lstStyle/>
        <a:p>
          <a:endParaRPr lang="en-GB" sz="1200"/>
        </a:p>
      </dgm:t>
    </dgm:pt>
    <dgm:pt modelId="{C71E427A-7886-443F-B59F-2B816E2AE59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dirty="0">
              <a:solidFill>
                <a:schemeClr val="tx1"/>
              </a:solidFill>
              <a:latin typeface="+mj-lt"/>
            </a:rPr>
            <a:t>Arts Council England funding</a:t>
          </a:r>
          <a:endParaRPr lang="en-GB" sz="1200" dirty="0"/>
        </a:p>
      </dgm:t>
    </dgm:pt>
    <dgm:pt modelId="{24034393-95C2-46FA-97CA-424384D69B5C}" type="parTrans" cxnId="{DA239642-4A26-413D-9908-79F63B40EC33}">
      <dgm:prSet/>
      <dgm:spPr/>
      <dgm:t>
        <a:bodyPr/>
        <a:lstStyle/>
        <a:p>
          <a:endParaRPr lang="en-GB" sz="1200"/>
        </a:p>
      </dgm:t>
    </dgm:pt>
    <dgm:pt modelId="{D1108EBC-1CD1-4DEE-A9D5-E0B8E7AA45D5}" type="sibTrans" cxnId="{DA239642-4A26-413D-9908-79F63B40EC33}">
      <dgm:prSet/>
      <dgm:spPr/>
      <dgm:t>
        <a:bodyPr/>
        <a:lstStyle/>
        <a:p>
          <a:endParaRPr lang="en-GB" sz="1200"/>
        </a:p>
      </dgm:t>
    </dgm:pt>
    <dgm:pt modelId="{9239C1E9-B39B-4F73-BC2B-BA96091F01B5}">
      <dgm:prSet phldrT="[Text]" custT="1"/>
      <dgm:spPr/>
      <dgm:t>
        <a:bodyPr/>
        <a:lstStyle/>
        <a:p>
          <a:r>
            <a:rPr lang="en-US" sz="1200" dirty="0"/>
            <a:t>Other funding to support festivals</a:t>
          </a:r>
          <a:endParaRPr lang="en-GB" sz="1200" dirty="0"/>
        </a:p>
      </dgm:t>
    </dgm:pt>
    <dgm:pt modelId="{A2DA5CB3-29BC-43E5-8467-09DF84FA1A45}" type="parTrans" cxnId="{91AA6E20-154A-480B-8DD7-0603AAAED47F}">
      <dgm:prSet/>
      <dgm:spPr/>
      <dgm:t>
        <a:bodyPr/>
        <a:lstStyle/>
        <a:p>
          <a:endParaRPr lang="en-GB" sz="1200"/>
        </a:p>
      </dgm:t>
    </dgm:pt>
    <dgm:pt modelId="{89CA9D8B-5657-44C9-90CF-48F75FAE47F1}" type="sibTrans" cxnId="{91AA6E20-154A-480B-8DD7-0603AAAED47F}">
      <dgm:prSet/>
      <dgm:spPr/>
      <dgm:t>
        <a:bodyPr/>
        <a:lstStyle/>
        <a:p>
          <a:endParaRPr lang="en-GB" sz="1200"/>
        </a:p>
      </dgm:t>
    </dgm:pt>
    <dgm:pt modelId="{E49999B4-64D0-4B0C-BA1F-5F60BC65C71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200" dirty="0"/>
            <a:t>Outputs</a:t>
          </a:r>
        </a:p>
        <a:p>
          <a:endParaRPr lang="en-US" sz="1200" b="0" i="1" dirty="0"/>
        </a:p>
        <a:p>
          <a:r>
            <a:rPr lang="en-GB" sz="1200" b="0" i="1" dirty="0"/>
            <a:t>What are the initial products or services delivered by festivals’ activities?</a:t>
          </a:r>
        </a:p>
      </dgm:t>
    </dgm:pt>
    <dgm:pt modelId="{E4C47993-51D1-454D-99AE-D538993E4307}" type="parTrans" cxnId="{18B3798D-BD18-464B-94BA-0D8D2EA03F52}">
      <dgm:prSet/>
      <dgm:spPr/>
      <dgm:t>
        <a:bodyPr/>
        <a:lstStyle/>
        <a:p>
          <a:endParaRPr lang="en-GB" sz="1200"/>
        </a:p>
      </dgm:t>
    </dgm:pt>
    <dgm:pt modelId="{C2CFF29F-2ED2-49A7-B091-CECFBA235259}" type="sibTrans" cxnId="{18B3798D-BD18-464B-94BA-0D8D2EA03F52}">
      <dgm:prSet/>
      <dgm:spPr/>
      <dgm:t>
        <a:bodyPr/>
        <a:lstStyle/>
        <a:p>
          <a:endParaRPr lang="en-GB" sz="1200"/>
        </a:p>
      </dgm:t>
    </dgm:pt>
    <dgm:pt modelId="{C559C842-FC68-40F4-BC31-8DA150FED3F7}">
      <dgm:prSet phldrT="[Text]" custT="1"/>
      <dgm:spPr/>
      <dgm:t>
        <a:bodyPr/>
        <a:lstStyle/>
        <a:p>
          <a:r>
            <a:rPr lang="en-US" sz="1200" dirty="0"/>
            <a:t>Audiences</a:t>
          </a:r>
          <a:endParaRPr lang="en-GB" sz="1200" dirty="0"/>
        </a:p>
      </dgm:t>
    </dgm:pt>
    <dgm:pt modelId="{4952C1B8-2E56-45C2-A5DA-3D1B33B5B302}" type="parTrans" cxnId="{533AD895-A269-4292-A5DD-ED3E69501CE7}">
      <dgm:prSet/>
      <dgm:spPr/>
      <dgm:t>
        <a:bodyPr/>
        <a:lstStyle/>
        <a:p>
          <a:endParaRPr lang="en-GB" sz="1200"/>
        </a:p>
      </dgm:t>
    </dgm:pt>
    <dgm:pt modelId="{076F7A62-CDB0-41D6-B59F-64238A69125F}" type="sibTrans" cxnId="{533AD895-A269-4292-A5DD-ED3E69501CE7}">
      <dgm:prSet/>
      <dgm:spPr/>
      <dgm:t>
        <a:bodyPr/>
        <a:lstStyle/>
        <a:p>
          <a:endParaRPr lang="en-GB" sz="1200"/>
        </a:p>
      </dgm:t>
    </dgm:pt>
    <dgm:pt modelId="{F3FA438F-6441-430E-8F1B-90E12BF51F49}">
      <dgm:prSet phldrT="[Text]" custT="1"/>
      <dgm:spPr/>
      <dgm:t>
        <a:bodyPr/>
        <a:lstStyle/>
        <a:p>
          <a:r>
            <a:rPr lang="en-US" sz="1200" dirty="0"/>
            <a:t>Ticket sales</a:t>
          </a:r>
          <a:endParaRPr lang="en-GB" sz="1200" dirty="0"/>
        </a:p>
      </dgm:t>
    </dgm:pt>
    <dgm:pt modelId="{392EBE4A-F0B0-42A1-90C7-AB4508E0136F}" type="parTrans" cxnId="{D516A183-09A1-4619-9501-45604141A917}">
      <dgm:prSet/>
      <dgm:spPr/>
      <dgm:t>
        <a:bodyPr/>
        <a:lstStyle/>
        <a:p>
          <a:endParaRPr lang="en-GB" sz="1200"/>
        </a:p>
      </dgm:t>
    </dgm:pt>
    <dgm:pt modelId="{D5309D38-6F97-481F-80EC-44F92CB65752}" type="sibTrans" cxnId="{D516A183-09A1-4619-9501-45604141A917}">
      <dgm:prSet/>
      <dgm:spPr/>
      <dgm:t>
        <a:bodyPr/>
        <a:lstStyle/>
        <a:p>
          <a:endParaRPr lang="en-GB" sz="1200"/>
        </a:p>
      </dgm:t>
    </dgm:pt>
    <dgm:pt modelId="{DFF45BB1-CAD6-4573-ABA8-EA6A9DD4E3E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200" dirty="0"/>
            <a:t>Outcomes</a:t>
          </a:r>
        </a:p>
        <a:p>
          <a:endParaRPr lang="en-US" sz="1200" dirty="0"/>
        </a:p>
        <a:p>
          <a:r>
            <a:rPr lang="en-GB" sz="1200" b="0" i="1" dirty="0"/>
            <a:t>What changes are expected in the short- to medium-term? </a:t>
          </a:r>
        </a:p>
      </dgm:t>
    </dgm:pt>
    <dgm:pt modelId="{C249336D-759A-4BF7-91C4-3ED8789DB815}" type="parTrans" cxnId="{15591505-CA5F-44EB-805B-CAAAA48BECF1}">
      <dgm:prSet/>
      <dgm:spPr/>
      <dgm:t>
        <a:bodyPr/>
        <a:lstStyle/>
        <a:p>
          <a:endParaRPr lang="en-GB" sz="1200"/>
        </a:p>
      </dgm:t>
    </dgm:pt>
    <dgm:pt modelId="{D48FDCE7-A214-4AEB-A1E9-3CCBD335F9D7}" type="sibTrans" cxnId="{15591505-CA5F-44EB-805B-CAAAA48BECF1}">
      <dgm:prSet/>
      <dgm:spPr/>
      <dgm:t>
        <a:bodyPr/>
        <a:lstStyle/>
        <a:p>
          <a:endParaRPr lang="en-GB" sz="1200"/>
        </a:p>
      </dgm:t>
    </dgm:pt>
    <dgm:pt modelId="{9B62BCD2-EE7F-442C-A0D2-8AD54BFD07B6}">
      <dgm:prSet phldrT="[Text]" custT="1"/>
      <dgm:spPr/>
      <dgm:t>
        <a:bodyPr/>
        <a:lstStyle/>
        <a:p>
          <a:r>
            <a:rPr lang="en-US" sz="1200" dirty="0"/>
            <a:t>Contribution to the UK economy</a:t>
          </a:r>
          <a:endParaRPr lang="en-GB" sz="1200" dirty="0"/>
        </a:p>
      </dgm:t>
    </dgm:pt>
    <dgm:pt modelId="{0BB41C99-6E31-4DD7-8789-CA997015CB8C}" type="parTrans" cxnId="{6D977560-B31F-4DA0-B316-64610C3D707C}">
      <dgm:prSet/>
      <dgm:spPr/>
      <dgm:t>
        <a:bodyPr/>
        <a:lstStyle/>
        <a:p>
          <a:endParaRPr lang="en-GB" sz="1200"/>
        </a:p>
      </dgm:t>
    </dgm:pt>
    <dgm:pt modelId="{D7B5E449-2E27-407F-B01E-676244690D19}" type="sibTrans" cxnId="{6D977560-B31F-4DA0-B316-64610C3D707C}">
      <dgm:prSet/>
      <dgm:spPr/>
      <dgm:t>
        <a:bodyPr/>
        <a:lstStyle/>
        <a:p>
          <a:endParaRPr lang="en-GB" sz="1200"/>
        </a:p>
      </dgm:t>
    </dgm:pt>
    <dgm:pt modelId="{413E4FFD-126F-4A3E-8725-3E9F6CF36CB5}">
      <dgm:prSet phldrT="[Text]" custT="1"/>
      <dgm:spPr/>
      <dgm:t>
        <a:bodyPr/>
        <a:lstStyle/>
        <a:p>
          <a:r>
            <a:rPr lang="en-US" sz="1200" dirty="0"/>
            <a:t>Platforms for new work commissions and premieres</a:t>
          </a:r>
          <a:endParaRPr lang="en-GB" sz="1200" dirty="0"/>
        </a:p>
      </dgm:t>
    </dgm:pt>
    <dgm:pt modelId="{F1C2B36B-A04A-401B-8270-1D094062B73F}" type="parTrans" cxnId="{0BE80BC6-84B5-4465-BCA6-8E9708D333BA}">
      <dgm:prSet/>
      <dgm:spPr/>
      <dgm:t>
        <a:bodyPr/>
        <a:lstStyle/>
        <a:p>
          <a:endParaRPr lang="en-GB" sz="1200"/>
        </a:p>
      </dgm:t>
    </dgm:pt>
    <dgm:pt modelId="{8A36CC39-4AA5-4591-831C-5119DF0045FC}" type="sibTrans" cxnId="{0BE80BC6-84B5-4465-BCA6-8E9708D333BA}">
      <dgm:prSet/>
      <dgm:spPr/>
      <dgm:t>
        <a:bodyPr/>
        <a:lstStyle/>
        <a:p>
          <a:endParaRPr lang="en-GB" sz="1200"/>
        </a:p>
      </dgm:t>
    </dgm:pt>
    <dgm:pt modelId="{7DC0CD7A-4B76-4976-816D-549978FB3351}">
      <dgm:prSet phldrT="[Text]" custT="1"/>
      <dgm:spPr/>
      <dgm:t>
        <a:bodyPr/>
        <a:lstStyle/>
        <a:p>
          <a:r>
            <a:rPr lang="en-US" sz="1200" dirty="0"/>
            <a:t>Greater education, community and outreach activity</a:t>
          </a:r>
          <a:endParaRPr lang="en-GB" sz="1200" dirty="0"/>
        </a:p>
      </dgm:t>
    </dgm:pt>
    <dgm:pt modelId="{2AA70F4F-7521-4D0F-BD0A-1F7EE8993552}" type="parTrans" cxnId="{67716B0C-5E72-47E5-9831-692F0C06E281}">
      <dgm:prSet/>
      <dgm:spPr/>
      <dgm:t>
        <a:bodyPr/>
        <a:lstStyle/>
        <a:p>
          <a:endParaRPr lang="en-GB"/>
        </a:p>
      </dgm:t>
    </dgm:pt>
    <dgm:pt modelId="{3A1D5011-97FA-4227-ACBC-E806D0B7C4FD}" type="sibTrans" cxnId="{67716B0C-5E72-47E5-9831-692F0C06E281}">
      <dgm:prSet/>
      <dgm:spPr/>
      <dgm:t>
        <a:bodyPr/>
        <a:lstStyle/>
        <a:p>
          <a:endParaRPr lang="en-GB"/>
        </a:p>
      </dgm:t>
    </dgm:pt>
    <dgm:pt modelId="{62B3940E-0D50-45C2-803C-941A675355FA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Impacts</a:t>
          </a:r>
        </a:p>
        <a:p>
          <a:endParaRPr lang="en-US" sz="1200" dirty="0">
            <a:solidFill>
              <a:schemeClr val="bg1"/>
            </a:solidFill>
          </a:endParaRPr>
        </a:p>
        <a:p>
          <a:r>
            <a:rPr lang="en-GB" sz="1200" b="0" i="1" dirty="0">
              <a:solidFill>
                <a:schemeClr val="bg1"/>
              </a:solidFill>
            </a:rPr>
            <a:t>What changes are expected in the long-term? </a:t>
          </a:r>
        </a:p>
      </dgm:t>
    </dgm:pt>
    <dgm:pt modelId="{371D865F-221A-4087-9C42-3740CA526A6E}" type="parTrans" cxnId="{8CA41EF7-0F8E-46FD-8030-A2A39969316D}">
      <dgm:prSet/>
      <dgm:spPr/>
      <dgm:t>
        <a:bodyPr/>
        <a:lstStyle/>
        <a:p>
          <a:endParaRPr lang="en-GB"/>
        </a:p>
      </dgm:t>
    </dgm:pt>
    <dgm:pt modelId="{5AABB357-AEF0-4FFE-9A74-BE38D8DE9DB3}" type="sibTrans" cxnId="{8CA41EF7-0F8E-46FD-8030-A2A39969316D}">
      <dgm:prSet/>
      <dgm:spPr/>
      <dgm:t>
        <a:bodyPr/>
        <a:lstStyle/>
        <a:p>
          <a:endParaRPr lang="en-GB"/>
        </a:p>
      </dgm:t>
    </dgm:pt>
    <dgm:pt modelId="{B44E0B9C-2362-4A00-A0CB-D6738553182E}">
      <dgm:prSet phldrT="[Text]" custT="1"/>
      <dgm:spPr/>
      <dgm:t>
        <a:bodyPr/>
        <a:lstStyle/>
        <a:p>
          <a:r>
            <a:rPr lang="en-US" sz="1200" dirty="0"/>
            <a:t>Partnerships</a:t>
          </a:r>
        </a:p>
      </dgm:t>
    </dgm:pt>
    <dgm:pt modelId="{3A369D38-9ADF-4B6B-9AFD-F00A19F3A2BA}" type="parTrans" cxnId="{CDE580F3-A7E2-4872-8019-C0027AE21D67}">
      <dgm:prSet/>
      <dgm:spPr/>
      <dgm:t>
        <a:bodyPr/>
        <a:lstStyle/>
        <a:p>
          <a:endParaRPr lang="en-GB"/>
        </a:p>
      </dgm:t>
    </dgm:pt>
    <dgm:pt modelId="{489542F0-9D58-4793-8AA7-6ACEF3CA645F}" type="sibTrans" cxnId="{CDE580F3-A7E2-4872-8019-C0027AE21D67}">
      <dgm:prSet/>
      <dgm:spPr/>
      <dgm:t>
        <a:bodyPr/>
        <a:lstStyle/>
        <a:p>
          <a:endParaRPr lang="en-GB"/>
        </a:p>
      </dgm:t>
    </dgm:pt>
    <dgm:pt modelId="{0ACC3A7F-517C-456D-AE9A-232C4103ECC4}">
      <dgm:prSet phldrT="[Text]" custT="1"/>
      <dgm:spPr/>
      <dgm:t>
        <a:bodyPr/>
        <a:lstStyle/>
        <a:p>
          <a:r>
            <a:rPr lang="en-US" sz="1200" dirty="0"/>
            <a:t>Employment</a:t>
          </a:r>
        </a:p>
      </dgm:t>
    </dgm:pt>
    <dgm:pt modelId="{DD7946CB-3B0F-418F-8C26-61095955A6BD}" type="parTrans" cxnId="{49190120-C15A-4560-B014-B420BB4E2AF7}">
      <dgm:prSet/>
      <dgm:spPr/>
      <dgm:t>
        <a:bodyPr/>
        <a:lstStyle/>
        <a:p>
          <a:endParaRPr lang="en-GB"/>
        </a:p>
      </dgm:t>
    </dgm:pt>
    <dgm:pt modelId="{189CE955-328A-425B-AAB8-BC4825EC27B4}" type="sibTrans" cxnId="{49190120-C15A-4560-B014-B420BB4E2AF7}">
      <dgm:prSet/>
      <dgm:spPr/>
      <dgm:t>
        <a:bodyPr/>
        <a:lstStyle/>
        <a:p>
          <a:endParaRPr lang="en-GB"/>
        </a:p>
      </dgm:t>
    </dgm:pt>
    <dgm:pt modelId="{31C860D0-7B89-4C91-A17A-6AE9BFDCEDAD}">
      <dgm:prSet phldrT="[Text]" custT="1"/>
      <dgm:spPr/>
      <dgm:t>
        <a:bodyPr/>
        <a:lstStyle/>
        <a:p>
          <a:r>
            <a:rPr lang="en-US" sz="1200" dirty="0"/>
            <a:t>Revenues</a:t>
          </a:r>
        </a:p>
      </dgm:t>
    </dgm:pt>
    <dgm:pt modelId="{EDADB2B3-D0DF-4C3C-A00F-4A5B2E07C2E2}" type="parTrans" cxnId="{C76534B9-16C0-4975-A511-5EE4B82AFE96}">
      <dgm:prSet/>
      <dgm:spPr/>
      <dgm:t>
        <a:bodyPr/>
        <a:lstStyle/>
        <a:p>
          <a:endParaRPr lang="en-GB"/>
        </a:p>
      </dgm:t>
    </dgm:pt>
    <dgm:pt modelId="{55974E50-91B3-47BF-B736-41FB62104CE0}" type="sibTrans" cxnId="{C76534B9-16C0-4975-A511-5EE4B82AFE96}">
      <dgm:prSet/>
      <dgm:spPr/>
      <dgm:t>
        <a:bodyPr/>
        <a:lstStyle/>
        <a:p>
          <a:endParaRPr lang="en-GB"/>
        </a:p>
      </dgm:t>
    </dgm:pt>
    <dgm:pt modelId="{F070890C-533F-4313-B54F-483F45D09711}">
      <dgm:prSet phldrT="[Text]" custT="1"/>
      <dgm:spPr/>
      <dgm:t>
        <a:bodyPr/>
        <a:lstStyle/>
        <a:p>
          <a:r>
            <a:rPr lang="en-US" sz="1200" dirty="0"/>
            <a:t>Further funding</a:t>
          </a:r>
        </a:p>
      </dgm:t>
    </dgm:pt>
    <dgm:pt modelId="{6F26080D-3056-4393-A4D1-32A94D92B49B}" type="parTrans" cxnId="{C4E1D863-1BD1-4331-A235-0A2CF90CF333}">
      <dgm:prSet/>
      <dgm:spPr/>
      <dgm:t>
        <a:bodyPr/>
        <a:lstStyle/>
        <a:p>
          <a:endParaRPr lang="en-GB"/>
        </a:p>
      </dgm:t>
    </dgm:pt>
    <dgm:pt modelId="{9E259F2B-788C-4C9E-9184-B6FF531C18EF}" type="sibTrans" cxnId="{C4E1D863-1BD1-4331-A235-0A2CF90CF333}">
      <dgm:prSet/>
      <dgm:spPr/>
      <dgm:t>
        <a:bodyPr/>
        <a:lstStyle/>
        <a:p>
          <a:endParaRPr lang="en-GB"/>
        </a:p>
      </dgm:t>
    </dgm:pt>
    <dgm:pt modelId="{8D7C3878-AA55-45FD-B0F0-2088AC01846F}">
      <dgm:prSet phldrT="[Text]" custT="1"/>
      <dgm:spPr/>
      <dgm:t>
        <a:bodyPr/>
        <a:lstStyle/>
        <a:p>
          <a:r>
            <a:rPr lang="en-US" sz="1200" dirty="0"/>
            <a:t>Sustainability (economic, social, environmental)</a:t>
          </a:r>
          <a:endParaRPr lang="en-GB" sz="1200" dirty="0"/>
        </a:p>
      </dgm:t>
    </dgm:pt>
    <dgm:pt modelId="{1A8A626B-F829-4648-8562-068984DD0A5D}" type="parTrans" cxnId="{ED0A6908-04A5-4805-A026-6B882D701BC2}">
      <dgm:prSet/>
      <dgm:spPr/>
      <dgm:t>
        <a:bodyPr/>
        <a:lstStyle/>
        <a:p>
          <a:endParaRPr lang="en-GB"/>
        </a:p>
      </dgm:t>
    </dgm:pt>
    <dgm:pt modelId="{06569FBB-2CAA-4FF6-A528-6B4AA993746C}" type="sibTrans" cxnId="{ED0A6908-04A5-4805-A026-6B882D701BC2}">
      <dgm:prSet/>
      <dgm:spPr/>
      <dgm:t>
        <a:bodyPr/>
        <a:lstStyle/>
        <a:p>
          <a:endParaRPr lang="en-GB"/>
        </a:p>
      </dgm:t>
    </dgm:pt>
    <dgm:pt modelId="{A275D556-E7CA-46B3-AB27-07588849D188}">
      <dgm:prSet phldrT="[Text]" custT="1"/>
      <dgm:spPr/>
      <dgm:t>
        <a:bodyPr/>
        <a:lstStyle/>
        <a:p>
          <a:r>
            <a:rPr lang="en-US" sz="1200" dirty="0"/>
            <a:t>Wellbeing</a:t>
          </a:r>
          <a:endParaRPr lang="en-GB" sz="1200" dirty="0"/>
        </a:p>
      </dgm:t>
    </dgm:pt>
    <dgm:pt modelId="{8C72F423-B3A4-420F-935E-E4612C99EAD7}" type="parTrans" cxnId="{6B2800E3-4D6C-4A71-ABD5-A7F405E52E7A}">
      <dgm:prSet/>
      <dgm:spPr/>
      <dgm:t>
        <a:bodyPr/>
        <a:lstStyle/>
        <a:p>
          <a:endParaRPr lang="en-GB"/>
        </a:p>
      </dgm:t>
    </dgm:pt>
    <dgm:pt modelId="{6A73EF7A-BB13-46C2-B237-25E3499CF87F}" type="sibTrans" cxnId="{6B2800E3-4D6C-4A71-ABD5-A7F405E52E7A}">
      <dgm:prSet/>
      <dgm:spPr/>
      <dgm:t>
        <a:bodyPr/>
        <a:lstStyle/>
        <a:p>
          <a:endParaRPr lang="en-GB"/>
        </a:p>
      </dgm:t>
    </dgm:pt>
    <dgm:pt modelId="{266BE660-7834-4ACD-8CA6-E1D100EF9FE0}">
      <dgm:prSet phldrT="[Text]" custT="1"/>
      <dgm:spPr/>
      <dgm:t>
        <a:bodyPr/>
        <a:lstStyle/>
        <a:p>
          <a:r>
            <a:rPr lang="en-US" sz="1200" dirty="0"/>
            <a:t>Community cohesion</a:t>
          </a:r>
          <a:endParaRPr lang="en-GB" sz="1200" dirty="0"/>
        </a:p>
      </dgm:t>
    </dgm:pt>
    <dgm:pt modelId="{B8DC2F65-336B-4B0B-8258-23F02FF7610B}" type="parTrans" cxnId="{0EA3B669-0CAF-4104-B42F-6D7A2E75638E}">
      <dgm:prSet/>
      <dgm:spPr/>
      <dgm:t>
        <a:bodyPr/>
        <a:lstStyle/>
        <a:p>
          <a:endParaRPr lang="en-GB"/>
        </a:p>
      </dgm:t>
    </dgm:pt>
    <dgm:pt modelId="{E01CFD2D-2135-4C58-9CEE-D96B3D072DA0}" type="sibTrans" cxnId="{0EA3B669-0CAF-4104-B42F-6D7A2E75638E}">
      <dgm:prSet/>
      <dgm:spPr/>
      <dgm:t>
        <a:bodyPr/>
        <a:lstStyle/>
        <a:p>
          <a:endParaRPr lang="en-GB"/>
        </a:p>
      </dgm:t>
    </dgm:pt>
    <dgm:pt modelId="{5F3EEDEA-BFFF-4562-AB4F-634D5F2707CC}">
      <dgm:prSet phldrT="[Text]" custT="1"/>
      <dgm:spPr/>
      <dgm:t>
        <a:bodyPr/>
        <a:lstStyle/>
        <a:p>
          <a:r>
            <a:rPr lang="en-US" sz="1200" dirty="0"/>
            <a:t>Expenditure</a:t>
          </a:r>
        </a:p>
      </dgm:t>
    </dgm:pt>
    <dgm:pt modelId="{BD7BF9FF-3E7E-4399-BB02-1203CAA704D8}" type="parTrans" cxnId="{13C5FCF1-6A1D-407C-802C-5D6512504459}">
      <dgm:prSet/>
      <dgm:spPr/>
      <dgm:t>
        <a:bodyPr/>
        <a:lstStyle/>
        <a:p>
          <a:endParaRPr lang="en-GB"/>
        </a:p>
      </dgm:t>
    </dgm:pt>
    <dgm:pt modelId="{0B555B31-88DD-4524-A5B1-AFAC8184269D}" type="sibTrans" cxnId="{13C5FCF1-6A1D-407C-802C-5D6512504459}">
      <dgm:prSet/>
      <dgm:spPr/>
      <dgm:t>
        <a:bodyPr/>
        <a:lstStyle/>
        <a:p>
          <a:endParaRPr lang="en-GB"/>
        </a:p>
      </dgm:t>
    </dgm:pt>
    <dgm:pt modelId="{BBB69196-CEE3-42EC-BC7F-79D9FEAE2F70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200" b="0" i="0" dirty="0"/>
            <a:t>Activities</a:t>
          </a:r>
        </a:p>
        <a:p>
          <a:endParaRPr lang="en-US" sz="1200" b="0" i="0" dirty="0"/>
        </a:p>
        <a:p>
          <a:r>
            <a:rPr lang="en-GB" sz="1200" b="0" i="1" dirty="0"/>
            <a:t>What activities take place across arts festivals?</a:t>
          </a:r>
        </a:p>
      </dgm:t>
    </dgm:pt>
    <dgm:pt modelId="{D97DBC11-1072-49A6-86D1-6C63646E0851}" type="parTrans" cxnId="{07951553-5DDA-4801-BB09-76A3142C86B5}">
      <dgm:prSet/>
      <dgm:spPr/>
      <dgm:t>
        <a:bodyPr/>
        <a:lstStyle/>
        <a:p>
          <a:endParaRPr lang="en-GB"/>
        </a:p>
      </dgm:t>
    </dgm:pt>
    <dgm:pt modelId="{D3362DB6-B3AD-4981-B24B-3ED9EECCC754}" type="sibTrans" cxnId="{07951553-5DDA-4801-BB09-76A3142C86B5}">
      <dgm:prSet/>
      <dgm:spPr/>
      <dgm:t>
        <a:bodyPr/>
        <a:lstStyle/>
        <a:p>
          <a:endParaRPr lang="en-GB"/>
        </a:p>
      </dgm:t>
    </dgm:pt>
    <dgm:pt modelId="{67C5DB53-756D-47AF-91EF-119BBEF6A942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89BA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0480" tIns="22860" rIns="30480" bIns="2286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32B3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Programming</a:t>
          </a:r>
          <a:endParaRPr lang="en-GB" sz="1200" kern="1200" dirty="0">
            <a:solidFill>
              <a:srgbClr val="232B3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49A69A2-64F4-4A54-BF6F-0BDAA468DDE6}" type="parTrans" cxnId="{30FA8941-FD30-430F-B832-4600E20725F2}">
      <dgm:prSet/>
      <dgm:spPr/>
      <dgm:t>
        <a:bodyPr/>
        <a:lstStyle/>
        <a:p>
          <a:endParaRPr lang="en-GB"/>
        </a:p>
      </dgm:t>
    </dgm:pt>
    <dgm:pt modelId="{5C183958-6F08-4E3D-BD19-C4A060077E26}" type="sibTrans" cxnId="{30FA8941-FD30-430F-B832-4600E20725F2}">
      <dgm:prSet/>
      <dgm:spPr/>
      <dgm:t>
        <a:bodyPr/>
        <a:lstStyle/>
        <a:p>
          <a:endParaRPr lang="en-GB"/>
        </a:p>
      </dgm:t>
    </dgm:pt>
    <dgm:pt modelId="{0CC425B2-6E21-493A-8A0E-F705068F37F4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89BA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0480" tIns="22860" rIns="30480" bIns="2286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32B3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Exhibitions</a:t>
          </a:r>
          <a:endParaRPr lang="en-GB" sz="1200" kern="1200" dirty="0">
            <a:solidFill>
              <a:srgbClr val="232B3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FC75218-6F81-435D-9A7D-8C22505044E3}" type="parTrans" cxnId="{4CCB6243-0209-4E2B-BAFA-B458635E9DAB}">
      <dgm:prSet/>
      <dgm:spPr/>
      <dgm:t>
        <a:bodyPr/>
        <a:lstStyle/>
        <a:p>
          <a:endParaRPr lang="en-GB"/>
        </a:p>
      </dgm:t>
    </dgm:pt>
    <dgm:pt modelId="{33C97CA2-C73A-4A53-9109-ABB05D3FF27C}" type="sibTrans" cxnId="{4CCB6243-0209-4E2B-BAFA-B458635E9DAB}">
      <dgm:prSet/>
      <dgm:spPr/>
      <dgm:t>
        <a:bodyPr/>
        <a:lstStyle/>
        <a:p>
          <a:endParaRPr lang="en-GB"/>
        </a:p>
      </dgm:t>
    </dgm:pt>
    <dgm:pt modelId="{AB1DA5F2-BE1A-4D1B-8677-B403E7C299F3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89BA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0480" tIns="22860" rIns="30480" bIns="2286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32B3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Education, community, and outreach events</a:t>
          </a:r>
          <a:endParaRPr lang="en-GB" sz="1200" kern="1200" dirty="0">
            <a:solidFill>
              <a:srgbClr val="232B3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8A06E5C-063E-43D6-A67D-D311402E9EBA}" type="parTrans" cxnId="{EAE3E4B6-9698-412F-823D-294DE7EF2877}">
      <dgm:prSet/>
      <dgm:spPr/>
      <dgm:t>
        <a:bodyPr/>
        <a:lstStyle/>
        <a:p>
          <a:endParaRPr lang="en-GB"/>
        </a:p>
      </dgm:t>
    </dgm:pt>
    <dgm:pt modelId="{D35CD3C7-9281-4F4E-8F4D-0B68CD85A28F}" type="sibTrans" cxnId="{EAE3E4B6-9698-412F-823D-294DE7EF2877}">
      <dgm:prSet/>
      <dgm:spPr/>
      <dgm:t>
        <a:bodyPr/>
        <a:lstStyle/>
        <a:p>
          <a:endParaRPr lang="en-GB"/>
        </a:p>
      </dgm:t>
    </dgm:pt>
    <dgm:pt modelId="{AF4A1A69-5575-4E11-9B56-982D1AEDFD98}" type="pres">
      <dgm:prSet presAssocID="{2A02323C-F44D-48DB-BBA4-185F408F0552}" presName="theList" presStyleCnt="0">
        <dgm:presLayoutVars>
          <dgm:dir/>
          <dgm:animLvl val="lvl"/>
          <dgm:resizeHandles val="exact"/>
        </dgm:presLayoutVars>
      </dgm:prSet>
      <dgm:spPr/>
    </dgm:pt>
    <dgm:pt modelId="{56CD788C-D0E2-4407-BD32-EBE9EF92B53D}" type="pres">
      <dgm:prSet presAssocID="{1B6C5D11-5414-46D0-8D93-433E0DD6B1FF}" presName="compNode" presStyleCnt="0"/>
      <dgm:spPr/>
    </dgm:pt>
    <dgm:pt modelId="{03E324BE-C7E0-42A1-B057-4EDB0CB2B96A}" type="pres">
      <dgm:prSet presAssocID="{1B6C5D11-5414-46D0-8D93-433E0DD6B1FF}" presName="aNode" presStyleLbl="bgShp" presStyleIdx="0" presStyleCnt="5"/>
      <dgm:spPr/>
    </dgm:pt>
    <dgm:pt modelId="{03F0EECC-1BCD-429A-98B4-EEC0905B42D2}" type="pres">
      <dgm:prSet presAssocID="{1B6C5D11-5414-46D0-8D93-433E0DD6B1FF}" presName="textNode" presStyleLbl="bgShp" presStyleIdx="0" presStyleCnt="5"/>
      <dgm:spPr/>
    </dgm:pt>
    <dgm:pt modelId="{781C0E2B-1E9D-4A6F-BD05-1AD5E1D58CBC}" type="pres">
      <dgm:prSet presAssocID="{1B6C5D11-5414-46D0-8D93-433E0DD6B1FF}" presName="compChildNode" presStyleCnt="0"/>
      <dgm:spPr/>
    </dgm:pt>
    <dgm:pt modelId="{0199974B-8291-495C-9CA1-CE0BD32E30C9}" type="pres">
      <dgm:prSet presAssocID="{1B6C5D11-5414-46D0-8D93-433E0DD6B1FF}" presName="theInnerList" presStyleCnt="0"/>
      <dgm:spPr/>
    </dgm:pt>
    <dgm:pt modelId="{9AAA3C78-3622-4B65-AAAC-79626BD48A92}" type="pres">
      <dgm:prSet presAssocID="{C71E427A-7886-443F-B59F-2B816E2AE591}" presName="childNode" presStyleLbl="node1" presStyleIdx="0" presStyleCnt="18">
        <dgm:presLayoutVars>
          <dgm:bulletEnabled val="1"/>
        </dgm:presLayoutVars>
      </dgm:prSet>
      <dgm:spPr/>
    </dgm:pt>
    <dgm:pt modelId="{4B850219-836A-459C-A80B-30EAC37B6463}" type="pres">
      <dgm:prSet presAssocID="{C71E427A-7886-443F-B59F-2B816E2AE591}" presName="aSpace2" presStyleCnt="0"/>
      <dgm:spPr/>
    </dgm:pt>
    <dgm:pt modelId="{E7224A2F-20CE-4F3D-B271-1DD951879080}" type="pres">
      <dgm:prSet presAssocID="{9239C1E9-B39B-4F73-BC2B-BA96091F01B5}" presName="childNode" presStyleLbl="node1" presStyleIdx="1" presStyleCnt="18">
        <dgm:presLayoutVars>
          <dgm:bulletEnabled val="1"/>
        </dgm:presLayoutVars>
      </dgm:prSet>
      <dgm:spPr/>
    </dgm:pt>
    <dgm:pt modelId="{1DA67D25-AEF6-47D3-BA39-A4A39BF5A177}" type="pres">
      <dgm:prSet presAssocID="{1B6C5D11-5414-46D0-8D93-433E0DD6B1FF}" presName="aSpace" presStyleCnt="0"/>
      <dgm:spPr/>
    </dgm:pt>
    <dgm:pt modelId="{115C35ED-8B05-473F-BBF1-854D20F994E5}" type="pres">
      <dgm:prSet presAssocID="{BBB69196-CEE3-42EC-BC7F-79D9FEAE2F70}" presName="compNode" presStyleCnt="0"/>
      <dgm:spPr/>
    </dgm:pt>
    <dgm:pt modelId="{C665F22B-8224-4438-BADB-9BA043AC5235}" type="pres">
      <dgm:prSet presAssocID="{BBB69196-CEE3-42EC-BC7F-79D9FEAE2F70}" presName="aNode" presStyleLbl="bgShp" presStyleIdx="1" presStyleCnt="5"/>
      <dgm:spPr/>
    </dgm:pt>
    <dgm:pt modelId="{84BCE0B3-A96B-4E63-AF55-9D52506891C8}" type="pres">
      <dgm:prSet presAssocID="{BBB69196-CEE3-42EC-BC7F-79D9FEAE2F70}" presName="textNode" presStyleLbl="bgShp" presStyleIdx="1" presStyleCnt="5"/>
      <dgm:spPr/>
    </dgm:pt>
    <dgm:pt modelId="{159C6457-0626-416C-AAC5-AE4590668F7D}" type="pres">
      <dgm:prSet presAssocID="{BBB69196-CEE3-42EC-BC7F-79D9FEAE2F70}" presName="compChildNode" presStyleCnt="0"/>
      <dgm:spPr/>
    </dgm:pt>
    <dgm:pt modelId="{C16721FB-1EED-4918-892F-482CA1425EA2}" type="pres">
      <dgm:prSet presAssocID="{BBB69196-CEE3-42EC-BC7F-79D9FEAE2F70}" presName="theInnerList" presStyleCnt="0"/>
      <dgm:spPr/>
    </dgm:pt>
    <dgm:pt modelId="{120132AC-B9E4-4819-B5AC-3768F3E03828}" type="pres">
      <dgm:prSet presAssocID="{67C5DB53-756D-47AF-91EF-119BBEF6A942}" presName="childNode" presStyleLbl="node1" presStyleIdx="2" presStyleCnt="18">
        <dgm:presLayoutVars>
          <dgm:bulletEnabled val="1"/>
        </dgm:presLayoutVars>
      </dgm:prSet>
      <dgm:spPr>
        <a:xfrm>
          <a:off x="2376303" y="1234440"/>
          <a:ext cx="1613994" cy="2674620"/>
        </a:xfrm>
        <a:prstGeom prst="roundRect">
          <a:avLst>
            <a:gd name="adj" fmla="val 10000"/>
          </a:avLst>
        </a:prstGeom>
      </dgm:spPr>
    </dgm:pt>
    <dgm:pt modelId="{6DA8F727-920B-496C-ABE8-F35C434D9706}" type="pres">
      <dgm:prSet presAssocID="{67C5DB53-756D-47AF-91EF-119BBEF6A942}" presName="aSpace2" presStyleCnt="0"/>
      <dgm:spPr/>
    </dgm:pt>
    <dgm:pt modelId="{B011B831-FF21-4932-90C0-F200FA5B5973}" type="pres">
      <dgm:prSet presAssocID="{0CC425B2-6E21-493A-8A0E-F705068F37F4}" presName="childNode" presStyleLbl="node1" presStyleIdx="3" presStyleCnt="18">
        <dgm:presLayoutVars>
          <dgm:bulletEnabled val="1"/>
        </dgm:presLayoutVars>
      </dgm:prSet>
      <dgm:spPr/>
    </dgm:pt>
    <dgm:pt modelId="{313C5834-C1B1-4F2E-B566-AF7623966AC9}" type="pres">
      <dgm:prSet presAssocID="{0CC425B2-6E21-493A-8A0E-F705068F37F4}" presName="aSpace2" presStyleCnt="0"/>
      <dgm:spPr/>
    </dgm:pt>
    <dgm:pt modelId="{4651AC36-FB40-468F-8F7C-242FC4C2E7E1}" type="pres">
      <dgm:prSet presAssocID="{AB1DA5F2-BE1A-4D1B-8677-B403E7C299F3}" presName="childNode" presStyleLbl="node1" presStyleIdx="4" presStyleCnt="18">
        <dgm:presLayoutVars>
          <dgm:bulletEnabled val="1"/>
        </dgm:presLayoutVars>
      </dgm:prSet>
      <dgm:spPr/>
    </dgm:pt>
    <dgm:pt modelId="{B2F43B9F-5EC3-42FC-A0A9-1E4C174289C9}" type="pres">
      <dgm:prSet presAssocID="{BBB69196-CEE3-42EC-BC7F-79D9FEAE2F70}" presName="aSpace" presStyleCnt="0"/>
      <dgm:spPr/>
    </dgm:pt>
    <dgm:pt modelId="{C6B86ECA-9A47-4970-A074-529F488D0743}" type="pres">
      <dgm:prSet presAssocID="{E49999B4-64D0-4B0C-BA1F-5F60BC65C71C}" presName="compNode" presStyleCnt="0"/>
      <dgm:spPr/>
    </dgm:pt>
    <dgm:pt modelId="{28D23F40-1A14-41A7-93DD-96837E12E0C3}" type="pres">
      <dgm:prSet presAssocID="{E49999B4-64D0-4B0C-BA1F-5F60BC65C71C}" presName="aNode" presStyleLbl="bgShp" presStyleIdx="2" presStyleCnt="5"/>
      <dgm:spPr/>
    </dgm:pt>
    <dgm:pt modelId="{62560F22-1579-4AEA-82DF-D7D2DBCEDE7C}" type="pres">
      <dgm:prSet presAssocID="{E49999B4-64D0-4B0C-BA1F-5F60BC65C71C}" presName="textNode" presStyleLbl="bgShp" presStyleIdx="2" presStyleCnt="5"/>
      <dgm:spPr/>
    </dgm:pt>
    <dgm:pt modelId="{3A1F52FC-E65F-4FC7-96D5-0B2DE8990402}" type="pres">
      <dgm:prSet presAssocID="{E49999B4-64D0-4B0C-BA1F-5F60BC65C71C}" presName="compChildNode" presStyleCnt="0"/>
      <dgm:spPr/>
    </dgm:pt>
    <dgm:pt modelId="{09E32F37-E251-45BF-87D6-F30BF3CE2482}" type="pres">
      <dgm:prSet presAssocID="{E49999B4-64D0-4B0C-BA1F-5F60BC65C71C}" presName="theInnerList" presStyleCnt="0"/>
      <dgm:spPr/>
    </dgm:pt>
    <dgm:pt modelId="{52A17679-419B-4A19-AE0A-7112CB37A317}" type="pres">
      <dgm:prSet presAssocID="{C559C842-FC68-40F4-BC31-8DA150FED3F7}" presName="childNode" presStyleLbl="node1" presStyleIdx="5" presStyleCnt="18">
        <dgm:presLayoutVars>
          <dgm:bulletEnabled val="1"/>
        </dgm:presLayoutVars>
      </dgm:prSet>
      <dgm:spPr/>
    </dgm:pt>
    <dgm:pt modelId="{4491479B-DF69-4208-82A5-F67FC7E4E5B4}" type="pres">
      <dgm:prSet presAssocID="{C559C842-FC68-40F4-BC31-8DA150FED3F7}" presName="aSpace2" presStyleCnt="0"/>
      <dgm:spPr/>
    </dgm:pt>
    <dgm:pt modelId="{C9E6534C-1AD0-478D-A56E-A49F2204D91E}" type="pres">
      <dgm:prSet presAssocID="{F3FA438F-6441-430E-8F1B-90E12BF51F49}" presName="childNode" presStyleLbl="node1" presStyleIdx="6" presStyleCnt="18">
        <dgm:presLayoutVars>
          <dgm:bulletEnabled val="1"/>
        </dgm:presLayoutVars>
      </dgm:prSet>
      <dgm:spPr/>
    </dgm:pt>
    <dgm:pt modelId="{92F65549-6595-4326-81B6-B0B7C4A3F483}" type="pres">
      <dgm:prSet presAssocID="{F3FA438F-6441-430E-8F1B-90E12BF51F49}" presName="aSpace2" presStyleCnt="0"/>
      <dgm:spPr/>
    </dgm:pt>
    <dgm:pt modelId="{D9AF78C7-AEDE-466D-A109-B8CFCE47E19A}" type="pres">
      <dgm:prSet presAssocID="{B44E0B9C-2362-4A00-A0CB-D6738553182E}" presName="childNode" presStyleLbl="node1" presStyleIdx="7" presStyleCnt="18">
        <dgm:presLayoutVars>
          <dgm:bulletEnabled val="1"/>
        </dgm:presLayoutVars>
      </dgm:prSet>
      <dgm:spPr/>
    </dgm:pt>
    <dgm:pt modelId="{35831B78-7907-4BE7-8767-B418A1B2043E}" type="pres">
      <dgm:prSet presAssocID="{B44E0B9C-2362-4A00-A0CB-D6738553182E}" presName="aSpace2" presStyleCnt="0"/>
      <dgm:spPr/>
    </dgm:pt>
    <dgm:pt modelId="{3F504A9E-A4D7-4D80-A13B-712E4532F62A}" type="pres">
      <dgm:prSet presAssocID="{0ACC3A7F-517C-456D-AE9A-232C4103ECC4}" presName="childNode" presStyleLbl="node1" presStyleIdx="8" presStyleCnt="18">
        <dgm:presLayoutVars>
          <dgm:bulletEnabled val="1"/>
        </dgm:presLayoutVars>
      </dgm:prSet>
      <dgm:spPr/>
    </dgm:pt>
    <dgm:pt modelId="{C4A78790-706A-4FDE-A2B7-02E68A1775D0}" type="pres">
      <dgm:prSet presAssocID="{0ACC3A7F-517C-456D-AE9A-232C4103ECC4}" presName="aSpace2" presStyleCnt="0"/>
      <dgm:spPr/>
    </dgm:pt>
    <dgm:pt modelId="{5994548B-508C-488A-B84B-121495F223DC}" type="pres">
      <dgm:prSet presAssocID="{31C860D0-7B89-4C91-A17A-6AE9BFDCEDAD}" presName="childNode" presStyleLbl="node1" presStyleIdx="9" presStyleCnt="18">
        <dgm:presLayoutVars>
          <dgm:bulletEnabled val="1"/>
        </dgm:presLayoutVars>
      </dgm:prSet>
      <dgm:spPr/>
    </dgm:pt>
    <dgm:pt modelId="{F8392081-B220-477C-9074-7A102C27CD1A}" type="pres">
      <dgm:prSet presAssocID="{31C860D0-7B89-4C91-A17A-6AE9BFDCEDAD}" presName="aSpace2" presStyleCnt="0"/>
      <dgm:spPr/>
    </dgm:pt>
    <dgm:pt modelId="{EF048DBA-DF39-4E3D-805B-B12FB646EE44}" type="pres">
      <dgm:prSet presAssocID="{5F3EEDEA-BFFF-4562-AB4F-634D5F2707CC}" presName="childNode" presStyleLbl="node1" presStyleIdx="10" presStyleCnt="18">
        <dgm:presLayoutVars>
          <dgm:bulletEnabled val="1"/>
        </dgm:presLayoutVars>
      </dgm:prSet>
      <dgm:spPr/>
    </dgm:pt>
    <dgm:pt modelId="{682ECB97-452E-4829-AA83-814AF49FC635}" type="pres">
      <dgm:prSet presAssocID="{5F3EEDEA-BFFF-4562-AB4F-634D5F2707CC}" presName="aSpace2" presStyleCnt="0"/>
      <dgm:spPr/>
    </dgm:pt>
    <dgm:pt modelId="{B6E5B8BA-3267-4A3C-91D4-189E04DE3A61}" type="pres">
      <dgm:prSet presAssocID="{F070890C-533F-4313-B54F-483F45D09711}" presName="childNode" presStyleLbl="node1" presStyleIdx="11" presStyleCnt="18">
        <dgm:presLayoutVars>
          <dgm:bulletEnabled val="1"/>
        </dgm:presLayoutVars>
      </dgm:prSet>
      <dgm:spPr/>
    </dgm:pt>
    <dgm:pt modelId="{EA09E76D-53CA-4A38-8CD8-32543E6C9F16}" type="pres">
      <dgm:prSet presAssocID="{E49999B4-64D0-4B0C-BA1F-5F60BC65C71C}" presName="aSpace" presStyleCnt="0"/>
      <dgm:spPr/>
    </dgm:pt>
    <dgm:pt modelId="{37FB44B0-FCB2-468D-9176-B2C1F65B7BCE}" type="pres">
      <dgm:prSet presAssocID="{DFF45BB1-CAD6-4573-ABA8-EA6A9DD4E3E8}" presName="compNode" presStyleCnt="0"/>
      <dgm:spPr/>
    </dgm:pt>
    <dgm:pt modelId="{5A2C32AF-E811-4C12-BE34-3F0903A94615}" type="pres">
      <dgm:prSet presAssocID="{DFF45BB1-CAD6-4573-ABA8-EA6A9DD4E3E8}" presName="aNode" presStyleLbl="bgShp" presStyleIdx="3" presStyleCnt="5"/>
      <dgm:spPr/>
    </dgm:pt>
    <dgm:pt modelId="{7BA13D3B-078C-4C4A-998B-8A89ADAFC757}" type="pres">
      <dgm:prSet presAssocID="{DFF45BB1-CAD6-4573-ABA8-EA6A9DD4E3E8}" presName="textNode" presStyleLbl="bgShp" presStyleIdx="3" presStyleCnt="5"/>
      <dgm:spPr/>
    </dgm:pt>
    <dgm:pt modelId="{3A4E3E9B-FFF4-430A-B5BD-DCF0423202B2}" type="pres">
      <dgm:prSet presAssocID="{DFF45BB1-CAD6-4573-ABA8-EA6A9DD4E3E8}" presName="compChildNode" presStyleCnt="0"/>
      <dgm:spPr/>
    </dgm:pt>
    <dgm:pt modelId="{4B512875-B22C-478A-95F4-ED19FDA76B40}" type="pres">
      <dgm:prSet presAssocID="{DFF45BB1-CAD6-4573-ABA8-EA6A9DD4E3E8}" presName="theInnerList" presStyleCnt="0"/>
      <dgm:spPr/>
    </dgm:pt>
    <dgm:pt modelId="{846F9CA2-3179-4F4C-8EE1-0CAC2778B70E}" type="pres">
      <dgm:prSet presAssocID="{9B62BCD2-EE7F-442C-A0D2-8AD54BFD07B6}" presName="childNode" presStyleLbl="node1" presStyleIdx="12" presStyleCnt="18">
        <dgm:presLayoutVars>
          <dgm:bulletEnabled val="1"/>
        </dgm:presLayoutVars>
      </dgm:prSet>
      <dgm:spPr/>
    </dgm:pt>
    <dgm:pt modelId="{D11C877E-8A7E-487A-B000-51C72506BC01}" type="pres">
      <dgm:prSet presAssocID="{9B62BCD2-EE7F-442C-A0D2-8AD54BFD07B6}" presName="aSpace2" presStyleCnt="0"/>
      <dgm:spPr/>
    </dgm:pt>
    <dgm:pt modelId="{368C7EA2-14DD-473F-8A47-BE692A21311F}" type="pres">
      <dgm:prSet presAssocID="{413E4FFD-126F-4A3E-8725-3E9F6CF36CB5}" presName="childNode" presStyleLbl="node1" presStyleIdx="13" presStyleCnt="18">
        <dgm:presLayoutVars>
          <dgm:bulletEnabled val="1"/>
        </dgm:presLayoutVars>
      </dgm:prSet>
      <dgm:spPr/>
    </dgm:pt>
    <dgm:pt modelId="{ACA32CE7-4866-4AFB-92CE-A022AC823A52}" type="pres">
      <dgm:prSet presAssocID="{413E4FFD-126F-4A3E-8725-3E9F6CF36CB5}" presName="aSpace2" presStyleCnt="0"/>
      <dgm:spPr/>
    </dgm:pt>
    <dgm:pt modelId="{551C0D94-8BCA-47A9-A7BA-53E106607642}" type="pres">
      <dgm:prSet presAssocID="{7DC0CD7A-4B76-4976-816D-549978FB3351}" presName="childNode" presStyleLbl="node1" presStyleIdx="14" presStyleCnt="18">
        <dgm:presLayoutVars>
          <dgm:bulletEnabled val="1"/>
        </dgm:presLayoutVars>
      </dgm:prSet>
      <dgm:spPr/>
    </dgm:pt>
    <dgm:pt modelId="{9EABA503-ACE2-4515-979D-7CDAD8CC7E10}" type="pres">
      <dgm:prSet presAssocID="{DFF45BB1-CAD6-4573-ABA8-EA6A9DD4E3E8}" presName="aSpace" presStyleCnt="0"/>
      <dgm:spPr/>
    </dgm:pt>
    <dgm:pt modelId="{4E4F9473-51FE-4880-8530-70EC5220E6E8}" type="pres">
      <dgm:prSet presAssocID="{62B3940E-0D50-45C2-803C-941A675355FA}" presName="compNode" presStyleCnt="0"/>
      <dgm:spPr/>
    </dgm:pt>
    <dgm:pt modelId="{3A0F0EDA-C9EB-46C8-B5E3-A19632661285}" type="pres">
      <dgm:prSet presAssocID="{62B3940E-0D50-45C2-803C-941A675355FA}" presName="aNode" presStyleLbl="bgShp" presStyleIdx="4" presStyleCnt="5" custLinFactNeighborX="35077"/>
      <dgm:spPr/>
    </dgm:pt>
    <dgm:pt modelId="{9A52F613-63FA-4ED7-8F00-6F556D356693}" type="pres">
      <dgm:prSet presAssocID="{62B3940E-0D50-45C2-803C-941A675355FA}" presName="textNode" presStyleLbl="bgShp" presStyleIdx="4" presStyleCnt="5"/>
      <dgm:spPr/>
    </dgm:pt>
    <dgm:pt modelId="{70742D11-5B68-44CC-98B0-7D9B4484B730}" type="pres">
      <dgm:prSet presAssocID="{62B3940E-0D50-45C2-803C-941A675355FA}" presName="compChildNode" presStyleCnt="0"/>
      <dgm:spPr/>
    </dgm:pt>
    <dgm:pt modelId="{85F01902-D63C-4368-A808-157E75000A7E}" type="pres">
      <dgm:prSet presAssocID="{62B3940E-0D50-45C2-803C-941A675355FA}" presName="theInnerList" presStyleCnt="0"/>
      <dgm:spPr/>
    </dgm:pt>
    <dgm:pt modelId="{F6D42E5C-3DDE-4945-8495-CF207E9854D4}" type="pres">
      <dgm:prSet presAssocID="{8D7C3878-AA55-45FD-B0F0-2088AC01846F}" presName="childNode" presStyleLbl="node1" presStyleIdx="15" presStyleCnt="18">
        <dgm:presLayoutVars>
          <dgm:bulletEnabled val="1"/>
        </dgm:presLayoutVars>
      </dgm:prSet>
      <dgm:spPr/>
    </dgm:pt>
    <dgm:pt modelId="{7C2A5D02-4EF9-404E-B609-C0CB3B1B7DB2}" type="pres">
      <dgm:prSet presAssocID="{8D7C3878-AA55-45FD-B0F0-2088AC01846F}" presName="aSpace2" presStyleCnt="0"/>
      <dgm:spPr/>
    </dgm:pt>
    <dgm:pt modelId="{A9D089FC-A9DE-483E-ABA8-72DE40D4CA4B}" type="pres">
      <dgm:prSet presAssocID="{A275D556-E7CA-46B3-AB27-07588849D188}" presName="childNode" presStyleLbl="node1" presStyleIdx="16" presStyleCnt="18">
        <dgm:presLayoutVars>
          <dgm:bulletEnabled val="1"/>
        </dgm:presLayoutVars>
      </dgm:prSet>
      <dgm:spPr/>
    </dgm:pt>
    <dgm:pt modelId="{196EB343-7104-4CE0-A65F-9C016B97AFFB}" type="pres">
      <dgm:prSet presAssocID="{A275D556-E7CA-46B3-AB27-07588849D188}" presName="aSpace2" presStyleCnt="0"/>
      <dgm:spPr/>
    </dgm:pt>
    <dgm:pt modelId="{5A30E110-4CB6-49F6-B177-B28E35F58B33}" type="pres">
      <dgm:prSet presAssocID="{266BE660-7834-4ACD-8CA6-E1D100EF9FE0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5F3BAD02-A245-4BE1-AAB3-8805ACE75227}" type="presOf" srcId="{8D7C3878-AA55-45FD-B0F0-2088AC01846F}" destId="{F6D42E5C-3DDE-4945-8495-CF207E9854D4}" srcOrd="0" destOrd="0" presId="urn:microsoft.com/office/officeart/2005/8/layout/lProcess2"/>
    <dgm:cxn modelId="{15591505-CA5F-44EB-805B-CAAAA48BECF1}" srcId="{2A02323C-F44D-48DB-BBA4-185F408F0552}" destId="{DFF45BB1-CAD6-4573-ABA8-EA6A9DD4E3E8}" srcOrd="3" destOrd="0" parTransId="{C249336D-759A-4BF7-91C4-3ED8789DB815}" sibTransId="{D48FDCE7-A214-4AEB-A1E9-3CCBD335F9D7}"/>
    <dgm:cxn modelId="{B4E2C906-0578-4D8B-920E-252A246D99E4}" type="presOf" srcId="{E49999B4-64D0-4B0C-BA1F-5F60BC65C71C}" destId="{62560F22-1579-4AEA-82DF-D7D2DBCEDE7C}" srcOrd="1" destOrd="0" presId="urn:microsoft.com/office/officeart/2005/8/layout/lProcess2"/>
    <dgm:cxn modelId="{ED0A6908-04A5-4805-A026-6B882D701BC2}" srcId="{62B3940E-0D50-45C2-803C-941A675355FA}" destId="{8D7C3878-AA55-45FD-B0F0-2088AC01846F}" srcOrd="0" destOrd="0" parTransId="{1A8A626B-F829-4648-8562-068984DD0A5D}" sibTransId="{06569FBB-2CAA-4FF6-A528-6B4AA993746C}"/>
    <dgm:cxn modelId="{03C3BE08-49A6-4957-8187-1BA785887B01}" type="presOf" srcId="{31C860D0-7B89-4C91-A17A-6AE9BFDCEDAD}" destId="{5994548B-508C-488A-B84B-121495F223DC}" srcOrd="0" destOrd="0" presId="urn:microsoft.com/office/officeart/2005/8/layout/lProcess2"/>
    <dgm:cxn modelId="{67716B0C-5E72-47E5-9831-692F0C06E281}" srcId="{DFF45BB1-CAD6-4573-ABA8-EA6A9DD4E3E8}" destId="{7DC0CD7A-4B76-4976-816D-549978FB3351}" srcOrd="2" destOrd="0" parTransId="{2AA70F4F-7521-4D0F-BD0A-1F7EE8993552}" sibTransId="{3A1D5011-97FA-4227-ACBC-E806D0B7C4FD}"/>
    <dgm:cxn modelId="{3104521A-0E84-414F-A786-0A01E9E860F1}" type="presOf" srcId="{0CC425B2-6E21-493A-8A0E-F705068F37F4}" destId="{B011B831-FF21-4932-90C0-F200FA5B5973}" srcOrd="0" destOrd="0" presId="urn:microsoft.com/office/officeart/2005/8/layout/lProcess2"/>
    <dgm:cxn modelId="{49190120-C15A-4560-B014-B420BB4E2AF7}" srcId="{E49999B4-64D0-4B0C-BA1F-5F60BC65C71C}" destId="{0ACC3A7F-517C-456D-AE9A-232C4103ECC4}" srcOrd="3" destOrd="0" parTransId="{DD7946CB-3B0F-418F-8C26-61095955A6BD}" sibTransId="{189CE955-328A-425B-AAB8-BC4825EC27B4}"/>
    <dgm:cxn modelId="{91AA6E20-154A-480B-8DD7-0603AAAED47F}" srcId="{1B6C5D11-5414-46D0-8D93-433E0DD6B1FF}" destId="{9239C1E9-B39B-4F73-BC2B-BA96091F01B5}" srcOrd="1" destOrd="0" parTransId="{A2DA5CB3-29BC-43E5-8467-09DF84FA1A45}" sibTransId="{89CA9D8B-5657-44C9-90CF-48F75FAE47F1}"/>
    <dgm:cxn modelId="{5B0A9623-026E-4C49-AA14-4919FB29365C}" type="presOf" srcId="{C559C842-FC68-40F4-BC31-8DA150FED3F7}" destId="{52A17679-419B-4A19-AE0A-7112CB37A317}" srcOrd="0" destOrd="0" presId="urn:microsoft.com/office/officeart/2005/8/layout/lProcess2"/>
    <dgm:cxn modelId="{E993C924-48BC-4EDD-AA96-482B40E648C0}" type="presOf" srcId="{E49999B4-64D0-4B0C-BA1F-5F60BC65C71C}" destId="{28D23F40-1A14-41A7-93DD-96837E12E0C3}" srcOrd="0" destOrd="0" presId="urn:microsoft.com/office/officeart/2005/8/layout/lProcess2"/>
    <dgm:cxn modelId="{5A6FEE26-F21D-4CFC-9C31-E048E1B8AED5}" type="presOf" srcId="{B44E0B9C-2362-4A00-A0CB-D6738553182E}" destId="{D9AF78C7-AEDE-466D-A109-B8CFCE47E19A}" srcOrd="0" destOrd="0" presId="urn:microsoft.com/office/officeart/2005/8/layout/lProcess2"/>
    <dgm:cxn modelId="{7C67A72A-C9FE-429C-B7B2-9AE3A15DCDB2}" type="presOf" srcId="{67C5DB53-756D-47AF-91EF-119BBEF6A942}" destId="{120132AC-B9E4-4819-B5AC-3768F3E03828}" srcOrd="0" destOrd="0" presId="urn:microsoft.com/office/officeart/2005/8/layout/lProcess2"/>
    <dgm:cxn modelId="{F44CF132-815C-4284-AE03-54CF5E8BBB3D}" type="presOf" srcId="{1B6C5D11-5414-46D0-8D93-433E0DD6B1FF}" destId="{03F0EECC-1BCD-429A-98B4-EEC0905B42D2}" srcOrd="1" destOrd="0" presId="urn:microsoft.com/office/officeart/2005/8/layout/lProcess2"/>
    <dgm:cxn modelId="{B737B734-1CD5-416B-93A0-B6D180742AA7}" type="presOf" srcId="{7DC0CD7A-4B76-4976-816D-549978FB3351}" destId="{551C0D94-8BCA-47A9-A7BA-53E106607642}" srcOrd="0" destOrd="0" presId="urn:microsoft.com/office/officeart/2005/8/layout/lProcess2"/>
    <dgm:cxn modelId="{EF34ED3D-A700-42F1-8629-111C141136E6}" type="presOf" srcId="{A275D556-E7CA-46B3-AB27-07588849D188}" destId="{A9D089FC-A9DE-483E-ABA8-72DE40D4CA4B}" srcOrd="0" destOrd="0" presId="urn:microsoft.com/office/officeart/2005/8/layout/lProcess2"/>
    <dgm:cxn modelId="{30FA8941-FD30-430F-B832-4600E20725F2}" srcId="{BBB69196-CEE3-42EC-BC7F-79D9FEAE2F70}" destId="{67C5DB53-756D-47AF-91EF-119BBEF6A942}" srcOrd="0" destOrd="0" parTransId="{C49A69A2-64F4-4A54-BF6F-0BDAA468DDE6}" sibTransId="{5C183958-6F08-4E3D-BD19-C4A060077E26}"/>
    <dgm:cxn modelId="{DA239642-4A26-413D-9908-79F63B40EC33}" srcId="{1B6C5D11-5414-46D0-8D93-433E0DD6B1FF}" destId="{C71E427A-7886-443F-B59F-2B816E2AE591}" srcOrd="0" destOrd="0" parTransId="{24034393-95C2-46FA-97CA-424384D69B5C}" sibTransId="{D1108EBC-1CD1-4DEE-A9D5-E0B8E7AA45D5}"/>
    <dgm:cxn modelId="{4CCB6243-0209-4E2B-BAFA-B458635E9DAB}" srcId="{BBB69196-CEE3-42EC-BC7F-79D9FEAE2F70}" destId="{0CC425B2-6E21-493A-8A0E-F705068F37F4}" srcOrd="1" destOrd="0" parTransId="{9FC75218-6F81-435D-9A7D-8C22505044E3}" sibTransId="{33C97CA2-C73A-4A53-9109-ABB05D3FF27C}"/>
    <dgm:cxn modelId="{F7E64246-1CE0-487C-A0E5-67653A79F0FF}" type="presOf" srcId="{1B6C5D11-5414-46D0-8D93-433E0DD6B1FF}" destId="{03E324BE-C7E0-42A1-B057-4EDB0CB2B96A}" srcOrd="0" destOrd="0" presId="urn:microsoft.com/office/officeart/2005/8/layout/lProcess2"/>
    <dgm:cxn modelId="{38C6484D-6AAB-48AB-B0CE-82FCC534EB8D}" type="presOf" srcId="{AB1DA5F2-BE1A-4D1B-8677-B403E7C299F3}" destId="{4651AC36-FB40-468F-8F7C-242FC4C2E7E1}" srcOrd="0" destOrd="0" presId="urn:microsoft.com/office/officeart/2005/8/layout/lProcess2"/>
    <dgm:cxn modelId="{BC12334F-91A2-42DF-8E2C-8E14D6E79DA6}" type="presOf" srcId="{266BE660-7834-4ACD-8CA6-E1D100EF9FE0}" destId="{5A30E110-4CB6-49F6-B177-B28E35F58B33}" srcOrd="0" destOrd="0" presId="urn:microsoft.com/office/officeart/2005/8/layout/lProcess2"/>
    <dgm:cxn modelId="{07951553-5DDA-4801-BB09-76A3142C86B5}" srcId="{2A02323C-F44D-48DB-BBA4-185F408F0552}" destId="{BBB69196-CEE3-42EC-BC7F-79D9FEAE2F70}" srcOrd="1" destOrd="0" parTransId="{D97DBC11-1072-49A6-86D1-6C63646E0851}" sibTransId="{D3362DB6-B3AD-4981-B24B-3ED9EECCC754}"/>
    <dgm:cxn modelId="{6D977560-B31F-4DA0-B316-64610C3D707C}" srcId="{DFF45BB1-CAD6-4573-ABA8-EA6A9DD4E3E8}" destId="{9B62BCD2-EE7F-442C-A0D2-8AD54BFD07B6}" srcOrd="0" destOrd="0" parTransId="{0BB41C99-6E31-4DD7-8789-CA997015CB8C}" sibTransId="{D7B5E449-2E27-407F-B01E-676244690D19}"/>
    <dgm:cxn modelId="{C4E1D863-1BD1-4331-A235-0A2CF90CF333}" srcId="{E49999B4-64D0-4B0C-BA1F-5F60BC65C71C}" destId="{F070890C-533F-4313-B54F-483F45D09711}" srcOrd="6" destOrd="0" parTransId="{6F26080D-3056-4393-A4D1-32A94D92B49B}" sibTransId="{9E259F2B-788C-4C9E-9184-B6FF531C18EF}"/>
    <dgm:cxn modelId="{0EA3B669-0CAF-4104-B42F-6D7A2E75638E}" srcId="{62B3940E-0D50-45C2-803C-941A675355FA}" destId="{266BE660-7834-4ACD-8CA6-E1D100EF9FE0}" srcOrd="2" destOrd="0" parTransId="{B8DC2F65-336B-4B0B-8258-23F02FF7610B}" sibTransId="{E01CFD2D-2135-4C58-9CEE-D96B3D072DA0}"/>
    <dgm:cxn modelId="{0D083B72-1247-4852-B578-81B40C7B5007}" type="presOf" srcId="{DFF45BB1-CAD6-4573-ABA8-EA6A9DD4E3E8}" destId="{5A2C32AF-E811-4C12-BE34-3F0903A94615}" srcOrd="0" destOrd="0" presId="urn:microsoft.com/office/officeart/2005/8/layout/lProcess2"/>
    <dgm:cxn modelId="{75CCE07F-3BEF-42B7-B353-36241BA91D70}" type="presOf" srcId="{F3FA438F-6441-430E-8F1B-90E12BF51F49}" destId="{C9E6534C-1AD0-478D-A56E-A49F2204D91E}" srcOrd="0" destOrd="0" presId="urn:microsoft.com/office/officeart/2005/8/layout/lProcess2"/>
    <dgm:cxn modelId="{D516A183-09A1-4619-9501-45604141A917}" srcId="{E49999B4-64D0-4B0C-BA1F-5F60BC65C71C}" destId="{F3FA438F-6441-430E-8F1B-90E12BF51F49}" srcOrd="1" destOrd="0" parTransId="{392EBE4A-F0B0-42A1-90C7-AB4508E0136F}" sibTransId="{D5309D38-6F97-481F-80EC-44F92CB65752}"/>
    <dgm:cxn modelId="{59538587-1DE3-4399-8AD1-2E1DB83B12CD}" type="presOf" srcId="{413E4FFD-126F-4A3E-8725-3E9F6CF36CB5}" destId="{368C7EA2-14DD-473F-8A47-BE692A21311F}" srcOrd="0" destOrd="0" presId="urn:microsoft.com/office/officeart/2005/8/layout/lProcess2"/>
    <dgm:cxn modelId="{4BF4ED87-C674-4BD1-9D92-BCDBC618F671}" type="presOf" srcId="{F070890C-533F-4313-B54F-483F45D09711}" destId="{B6E5B8BA-3267-4A3C-91D4-189E04DE3A61}" srcOrd="0" destOrd="0" presId="urn:microsoft.com/office/officeart/2005/8/layout/lProcess2"/>
    <dgm:cxn modelId="{18B3798D-BD18-464B-94BA-0D8D2EA03F52}" srcId="{2A02323C-F44D-48DB-BBA4-185F408F0552}" destId="{E49999B4-64D0-4B0C-BA1F-5F60BC65C71C}" srcOrd="2" destOrd="0" parTransId="{E4C47993-51D1-454D-99AE-D538993E4307}" sibTransId="{C2CFF29F-2ED2-49A7-B091-CECFBA235259}"/>
    <dgm:cxn modelId="{242D1492-5376-4F8C-9C03-344D3A43024B}" type="presOf" srcId="{2A02323C-F44D-48DB-BBA4-185F408F0552}" destId="{AF4A1A69-5575-4E11-9B56-982D1AEDFD98}" srcOrd="0" destOrd="0" presId="urn:microsoft.com/office/officeart/2005/8/layout/lProcess2"/>
    <dgm:cxn modelId="{533AD895-A269-4292-A5DD-ED3E69501CE7}" srcId="{E49999B4-64D0-4B0C-BA1F-5F60BC65C71C}" destId="{C559C842-FC68-40F4-BC31-8DA150FED3F7}" srcOrd="0" destOrd="0" parTransId="{4952C1B8-2E56-45C2-A5DA-3D1B33B5B302}" sibTransId="{076F7A62-CDB0-41D6-B59F-64238A69125F}"/>
    <dgm:cxn modelId="{30579497-6A35-4DA9-A17C-3DFD0BB5EC5B}" type="presOf" srcId="{BBB69196-CEE3-42EC-BC7F-79D9FEAE2F70}" destId="{C665F22B-8224-4438-BADB-9BA043AC5235}" srcOrd="0" destOrd="0" presId="urn:microsoft.com/office/officeart/2005/8/layout/lProcess2"/>
    <dgm:cxn modelId="{8AEA6D9A-EE79-4DAC-AF61-9AE230B67BCB}" srcId="{2A02323C-F44D-48DB-BBA4-185F408F0552}" destId="{1B6C5D11-5414-46D0-8D93-433E0DD6B1FF}" srcOrd="0" destOrd="0" parTransId="{69A9C90D-AEC0-457E-A588-E37799D9C5A6}" sibTransId="{4CC1BE58-5ACD-442C-9181-96EB3E7D09F8}"/>
    <dgm:cxn modelId="{68B50B9E-56BF-46AD-A9C2-C45431880031}" type="presOf" srcId="{62B3940E-0D50-45C2-803C-941A675355FA}" destId="{9A52F613-63FA-4ED7-8F00-6F556D356693}" srcOrd="1" destOrd="0" presId="urn:microsoft.com/office/officeart/2005/8/layout/lProcess2"/>
    <dgm:cxn modelId="{D7361DB4-1E31-45E5-88A3-A6E1DB4D2C72}" type="presOf" srcId="{5F3EEDEA-BFFF-4562-AB4F-634D5F2707CC}" destId="{EF048DBA-DF39-4E3D-805B-B12FB646EE44}" srcOrd="0" destOrd="0" presId="urn:microsoft.com/office/officeart/2005/8/layout/lProcess2"/>
    <dgm:cxn modelId="{EAE3E4B6-9698-412F-823D-294DE7EF2877}" srcId="{BBB69196-CEE3-42EC-BC7F-79D9FEAE2F70}" destId="{AB1DA5F2-BE1A-4D1B-8677-B403E7C299F3}" srcOrd="2" destOrd="0" parTransId="{C8A06E5C-063E-43D6-A67D-D311402E9EBA}" sibTransId="{D35CD3C7-9281-4F4E-8F4D-0B68CD85A28F}"/>
    <dgm:cxn modelId="{C76534B9-16C0-4975-A511-5EE4B82AFE96}" srcId="{E49999B4-64D0-4B0C-BA1F-5F60BC65C71C}" destId="{31C860D0-7B89-4C91-A17A-6AE9BFDCEDAD}" srcOrd="4" destOrd="0" parTransId="{EDADB2B3-D0DF-4C3C-A00F-4A5B2E07C2E2}" sibTransId="{55974E50-91B3-47BF-B736-41FB62104CE0}"/>
    <dgm:cxn modelId="{C69B6BB9-6EF6-4486-AB17-AB353F5662E5}" type="presOf" srcId="{BBB69196-CEE3-42EC-BC7F-79D9FEAE2F70}" destId="{84BCE0B3-A96B-4E63-AF55-9D52506891C8}" srcOrd="1" destOrd="0" presId="urn:microsoft.com/office/officeart/2005/8/layout/lProcess2"/>
    <dgm:cxn modelId="{C0AD67C1-97CD-403E-B553-121D526A0D26}" type="presOf" srcId="{DFF45BB1-CAD6-4573-ABA8-EA6A9DD4E3E8}" destId="{7BA13D3B-078C-4C4A-998B-8A89ADAFC757}" srcOrd="1" destOrd="0" presId="urn:microsoft.com/office/officeart/2005/8/layout/lProcess2"/>
    <dgm:cxn modelId="{300622C4-953D-42BE-A997-AB248FE9B0D7}" type="presOf" srcId="{0ACC3A7F-517C-456D-AE9A-232C4103ECC4}" destId="{3F504A9E-A4D7-4D80-A13B-712E4532F62A}" srcOrd="0" destOrd="0" presId="urn:microsoft.com/office/officeart/2005/8/layout/lProcess2"/>
    <dgm:cxn modelId="{0BE80BC6-84B5-4465-BCA6-8E9708D333BA}" srcId="{DFF45BB1-CAD6-4573-ABA8-EA6A9DD4E3E8}" destId="{413E4FFD-126F-4A3E-8725-3E9F6CF36CB5}" srcOrd="1" destOrd="0" parTransId="{F1C2B36B-A04A-401B-8270-1D094062B73F}" sibTransId="{8A36CC39-4AA5-4591-831C-5119DF0045FC}"/>
    <dgm:cxn modelId="{F7FA6AD0-87D8-46A0-9F36-C052BB7AA023}" type="presOf" srcId="{9B62BCD2-EE7F-442C-A0D2-8AD54BFD07B6}" destId="{846F9CA2-3179-4F4C-8EE1-0CAC2778B70E}" srcOrd="0" destOrd="0" presId="urn:microsoft.com/office/officeart/2005/8/layout/lProcess2"/>
    <dgm:cxn modelId="{6B2800E3-4D6C-4A71-ABD5-A7F405E52E7A}" srcId="{62B3940E-0D50-45C2-803C-941A675355FA}" destId="{A275D556-E7CA-46B3-AB27-07588849D188}" srcOrd="1" destOrd="0" parTransId="{8C72F423-B3A4-420F-935E-E4612C99EAD7}" sibTransId="{6A73EF7A-BB13-46C2-B237-25E3499CF87F}"/>
    <dgm:cxn modelId="{0D228DEC-B615-4B45-A8FD-141AC0947042}" type="presOf" srcId="{62B3940E-0D50-45C2-803C-941A675355FA}" destId="{3A0F0EDA-C9EB-46C8-B5E3-A19632661285}" srcOrd="0" destOrd="0" presId="urn:microsoft.com/office/officeart/2005/8/layout/lProcess2"/>
    <dgm:cxn modelId="{13C5FCF1-6A1D-407C-802C-5D6512504459}" srcId="{E49999B4-64D0-4B0C-BA1F-5F60BC65C71C}" destId="{5F3EEDEA-BFFF-4562-AB4F-634D5F2707CC}" srcOrd="5" destOrd="0" parTransId="{BD7BF9FF-3E7E-4399-BB02-1203CAA704D8}" sibTransId="{0B555B31-88DD-4524-A5B1-AFAC8184269D}"/>
    <dgm:cxn modelId="{CDE580F3-A7E2-4872-8019-C0027AE21D67}" srcId="{E49999B4-64D0-4B0C-BA1F-5F60BC65C71C}" destId="{B44E0B9C-2362-4A00-A0CB-D6738553182E}" srcOrd="2" destOrd="0" parTransId="{3A369D38-9ADF-4B6B-9AFD-F00A19F3A2BA}" sibTransId="{489542F0-9D58-4793-8AA7-6ACEF3CA645F}"/>
    <dgm:cxn modelId="{C49828F5-2F32-453F-AA0F-EBFD6339BF49}" type="presOf" srcId="{C71E427A-7886-443F-B59F-2B816E2AE591}" destId="{9AAA3C78-3622-4B65-AAAC-79626BD48A92}" srcOrd="0" destOrd="0" presId="urn:microsoft.com/office/officeart/2005/8/layout/lProcess2"/>
    <dgm:cxn modelId="{8CA41EF7-0F8E-46FD-8030-A2A39969316D}" srcId="{2A02323C-F44D-48DB-BBA4-185F408F0552}" destId="{62B3940E-0D50-45C2-803C-941A675355FA}" srcOrd="4" destOrd="0" parTransId="{371D865F-221A-4087-9C42-3740CA526A6E}" sibTransId="{5AABB357-AEF0-4FFE-9A74-BE38D8DE9DB3}"/>
    <dgm:cxn modelId="{C5B5FAFE-6D8E-43B1-9A16-6B117CD4BDE8}" type="presOf" srcId="{9239C1E9-B39B-4F73-BC2B-BA96091F01B5}" destId="{E7224A2F-20CE-4F3D-B271-1DD951879080}" srcOrd="0" destOrd="0" presId="urn:microsoft.com/office/officeart/2005/8/layout/lProcess2"/>
    <dgm:cxn modelId="{850AF7B8-0A2A-43C2-AC83-303D03C9C8E5}" type="presParOf" srcId="{AF4A1A69-5575-4E11-9B56-982D1AEDFD98}" destId="{56CD788C-D0E2-4407-BD32-EBE9EF92B53D}" srcOrd="0" destOrd="0" presId="urn:microsoft.com/office/officeart/2005/8/layout/lProcess2"/>
    <dgm:cxn modelId="{9F6A4947-CB8A-478F-98CC-5AD9CC048E40}" type="presParOf" srcId="{56CD788C-D0E2-4407-BD32-EBE9EF92B53D}" destId="{03E324BE-C7E0-42A1-B057-4EDB0CB2B96A}" srcOrd="0" destOrd="0" presId="urn:microsoft.com/office/officeart/2005/8/layout/lProcess2"/>
    <dgm:cxn modelId="{93493FBC-EB9A-4F4A-9FE3-CF3109FEF347}" type="presParOf" srcId="{56CD788C-D0E2-4407-BD32-EBE9EF92B53D}" destId="{03F0EECC-1BCD-429A-98B4-EEC0905B42D2}" srcOrd="1" destOrd="0" presId="urn:microsoft.com/office/officeart/2005/8/layout/lProcess2"/>
    <dgm:cxn modelId="{D20F6218-6DC8-4A18-8543-F5D94152D2F5}" type="presParOf" srcId="{56CD788C-D0E2-4407-BD32-EBE9EF92B53D}" destId="{781C0E2B-1E9D-4A6F-BD05-1AD5E1D58CBC}" srcOrd="2" destOrd="0" presId="urn:microsoft.com/office/officeart/2005/8/layout/lProcess2"/>
    <dgm:cxn modelId="{089C691E-4414-4C94-BC0B-415376C235EE}" type="presParOf" srcId="{781C0E2B-1E9D-4A6F-BD05-1AD5E1D58CBC}" destId="{0199974B-8291-495C-9CA1-CE0BD32E30C9}" srcOrd="0" destOrd="0" presId="urn:microsoft.com/office/officeart/2005/8/layout/lProcess2"/>
    <dgm:cxn modelId="{985B823B-41A0-437B-A602-3AC098CC7DF9}" type="presParOf" srcId="{0199974B-8291-495C-9CA1-CE0BD32E30C9}" destId="{9AAA3C78-3622-4B65-AAAC-79626BD48A92}" srcOrd="0" destOrd="0" presId="urn:microsoft.com/office/officeart/2005/8/layout/lProcess2"/>
    <dgm:cxn modelId="{B883B263-A5BE-441D-AC86-7C05FE93B45C}" type="presParOf" srcId="{0199974B-8291-495C-9CA1-CE0BD32E30C9}" destId="{4B850219-836A-459C-A80B-30EAC37B6463}" srcOrd="1" destOrd="0" presId="urn:microsoft.com/office/officeart/2005/8/layout/lProcess2"/>
    <dgm:cxn modelId="{3AA08F6A-A9AB-40A3-AF8D-0E6DFAA439DF}" type="presParOf" srcId="{0199974B-8291-495C-9CA1-CE0BD32E30C9}" destId="{E7224A2F-20CE-4F3D-B271-1DD951879080}" srcOrd="2" destOrd="0" presId="urn:microsoft.com/office/officeart/2005/8/layout/lProcess2"/>
    <dgm:cxn modelId="{D339719A-AA2E-4661-A348-B4AA0AA8B9B9}" type="presParOf" srcId="{AF4A1A69-5575-4E11-9B56-982D1AEDFD98}" destId="{1DA67D25-AEF6-47D3-BA39-A4A39BF5A177}" srcOrd="1" destOrd="0" presId="urn:microsoft.com/office/officeart/2005/8/layout/lProcess2"/>
    <dgm:cxn modelId="{BD3BA601-1065-4B1C-BB52-02F39BC47C22}" type="presParOf" srcId="{AF4A1A69-5575-4E11-9B56-982D1AEDFD98}" destId="{115C35ED-8B05-473F-BBF1-854D20F994E5}" srcOrd="2" destOrd="0" presId="urn:microsoft.com/office/officeart/2005/8/layout/lProcess2"/>
    <dgm:cxn modelId="{C690E6D4-3647-45DD-A6A8-36C79B7C50EC}" type="presParOf" srcId="{115C35ED-8B05-473F-BBF1-854D20F994E5}" destId="{C665F22B-8224-4438-BADB-9BA043AC5235}" srcOrd="0" destOrd="0" presId="urn:microsoft.com/office/officeart/2005/8/layout/lProcess2"/>
    <dgm:cxn modelId="{CD17E2B1-8698-4F4D-91C5-596060BEB44B}" type="presParOf" srcId="{115C35ED-8B05-473F-BBF1-854D20F994E5}" destId="{84BCE0B3-A96B-4E63-AF55-9D52506891C8}" srcOrd="1" destOrd="0" presId="urn:microsoft.com/office/officeart/2005/8/layout/lProcess2"/>
    <dgm:cxn modelId="{5E52D54D-736A-420C-BFB3-B07D69DBEB2F}" type="presParOf" srcId="{115C35ED-8B05-473F-BBF1-854D20F994E5}" destId="{159C6457-0626-416C-AAC5-AE4590668F7D}" srcOrd="2" destOrd="0" presId="urn:microsoft.com/office/officeart/2005/8/layout/lProcess2"/>
    <dgm:cxn modelId="{20A098B1-ABD6-4033-A716-D41265E31B63}" type="presParOf" srcId="{159C6457-0626-416C-AAC5-AE4590668F7D}" destId="{C16721FB-1EED-4918-892F-482CA1425EA2}" srcOrd="0" destOrd="0" presId="urn:microsoft.com/office/officeart/2005/8/layout/lProcess2"/>
    <dgm:cxn modelId="{9F485B97-ED76-4106-B1C4-18CB75FC85BE}" type="presParOf" srcId="{C16721FB-1EED-4918-892F-482CA1425EA2}" destId="{120132AC-B9E4-4819-B5AC-3768F3E03828}" srcOrd="0" destOrd="0" presId="urn:microsoft.com/office/officeart/2005/8/layout/lProcess2"/>
    <dgm:cxn modelId="{2F82C903-A11A-4EE9-AAFF-87E03C2BBC94}" type="presParOf" srcId="{C16721FB-1EED-4918-892F-482CA1425EA2}" destId="{6DA8F727-920B-496C-ABE8-F35C434D9706}" srcOrd="1" destOrd="0" presId="urn:microsoft.com/office/officeart/2005/8/layout/lProcess2"/>
    <dgm:cxn modelId="{FF56816A-D3EF-4DBF-BEB2-8D50BCF15898}" type="presParOf" srcId="{C16721FB-1EED-4918-892F-482CA1425EA2}" destId="{B011B831-FF21-4932-90C0-F200FA5B5973}" srcOrd="2" destOrd="0" presId="urn:microsoft.com/office/officeart/2005/8/layout/lProcess2"/>
    <dgm:cxn modelId="{5EAB3867-01FC-4728-A478-AEC0DD3B1618}" type="presParOf" srcId="{C16721FB-1EED-4918-892F-482CA1425EA2}" destId="{313C5834-C1B1-4F2E-B566-AF7623966AC9}" srcOrd="3" destOrd="0" presId="urn:microsoft.com/office/officeart/2005/8/layout/lProcess2"/>
    <dgm:cxn modelId="{DB5B927F-37D7-4C96-9C8C-0B84A0BEAB35}" type="presParOf" srcId="{C16721FB-1EED-4918-892F-482CA1425EA2}" destId="{4651AC36-FB40-468F-8F7C-242FC4C2E7E1}" srcOrd="4" destOrd="0" presId="urn:microsoft.com/office/officeart/2005/8/layout/lProcess2"/>
    <dgm:cxn modelId="{03E9574C-E9DC-4F4A-97DE-33AE222C4B5B}" type="presParOf" srcId="{AF4A1A69-5575-4E11-9B56-982D1AEDFD98}" destId="{B2F43B9F-5EC3-42FC-A0A9-1E4C174289C9}" srcOrd="3" destOrd="0" presId="urn:microsoft.com/office/officeart/2005/8/layout/lProcess2"/>
    <dgm:cxn modelId="{696676B0-29CE-4498-91A1-790EB6F724A6}" type="presParOf" srcId="{AF4A1A69-5575-4E11-9B56-982D1AEDFD98}" destId="{C6B86ECA-9A47-4970-A074-529F488D0743}" srcOrd="4" destOrd="0" presId="urn:microsoft.com/office/officeart/2005/8/layout/lProcess2"/>
    <dgm:cxn modelId="{4B3522F2-3111-4458-A131-441306B434E8}" type="presParOf" srcId="{C6B86ECA-9A47-4970-A074-529F488D0743}" destId="{28D23F40-1A14-41A7-93DD-96837E12E0C3}" srcOrd="0" destOrd="0" presId="urn:microsoft.com/office/officeart/2005/8/layout/lProcess2"/>
    <dgm:cxn modelId="{AC2A454A-E792-45A1-BE42-EB76F5B3D24A}" type="presParOf" srcId="{C6B86ECA-9A47-4970-A074-529F488D0743}" destId="{62560F22-1579-4AEA-82DF-D7D2DBCEDE7C}" srcOrd="1" destOrd="0" presId="urn:microsoft.com/office/officeart/2005/8/layout/lProcess2"/>
    <dgm:cxn modelId="{E1EE0E3D-82BC-4DCC-AA7A-1EB8156241A7}" type="presParOf" srcId="{C6B86ECA-9A47-4970-A074-529F488D0743}" destId="{3A1F52FC-E65F-4FC7-96D5-0B2DE8990402}" srcOrd="2" destOrd="0" presId="urn:microsoft.com/office/officeart/2005/8/layout/lProcess2"/>
    <dgm:cxn modelId="{7B64EB1D-3A89-46AE-8CC3-6C02857165FD}" type="presParOf" srcId="{3A1F52FC-E65F-4FC7-96D5-0B2DE8990402}" destId="{09E32F37-E251-45BF-87D6-F30BF3CE2482}" srcOrd="0" destOrd="0" presId="urn:microsoft.com/office/officeart/2005/8/layout/lProcess2"/>
    <dgm:cxn modelId="{820E3D39-6009-4FA8-BA37-E16790F298D8}" type="presParOf" srcId="{09E32F37-E251-45BF-87D6-F30BF3CE2482}" destId="{52A17679-419B-4A19-AE0A-7112CB37A317}" srcOrd="0" destOrd="0" presId="urn:microsoft.com/office/officeart/2005/8/layout/lProcess2"/>
    <dgm:cxn modelId="{6BFB7F7E-7BEF-4A47-80BD-FF58D3F56001}" type="presParOf" srcId="{09E32F37-E251-45BF-87D6-F30BF3CE2482}" destId="{4491479B-DF69-4208-82A5-F67FC7E4E5B4}" srcOrd="1" destOrd="0" presId="urn:microsoft.com/office/officeart/2005/8/layout/lProcess2"/>
    <dgm:cxn modelId="{B402B8E3-FE67-49D6-B2C3-03E47014B122}" type="presParOf" srcId="{09E32F37-E251-45BF-87D6-F30BF3CE2482}" destId="{C9E6534C-1AD0-478D-A56E-A49F2204D91E}" srcOrd="2" destOrd="0" presId="urn:microsoft.com/office/officeart/2005/8/layout/lProcess2"/>
    <dgm:cxn modelId="{F7D4E10E-AB24-48AC-89C2-7EAC8FBBD495}" type="presParOf" srcId="{09E32F37-E251-45BF-87D6-F30BF3CE2482}" destId="{92F65549-6595-4326-81B6-B0B7C4A3F483}" srcOrd="3" destOrd="0" presId="urn:microsoft.com/office/officeart/2005/8/layout/lProcess2"/>
    <dgm:cxn modelId="{5A743297-D965-494F-A691-A6374985DE9F}" type="presParOf" srcId="{09E32F37-E251-45BF-87D6-F30BF3CE2482}" destId="{D9AF78C7-AEDE-466D-A109-B8CFCE47E19A}" srcOrd="4" destOrd="0" presId="urn:microsoft.com/office/officeart/2005/8/layout/lProcess2"/>
    <dgm:cxn modelId="{63F36C2E-F4A6-4933-94E0-61FDEA02C866}" type="presParOf" srcId="{09E32F37-E251-45BF-87D6-F30BF3CE2482}" destId="{35831B78-7907-4BE7-8767-B418A1B2043E}" srcOrd="5" destOrd="0" presId="urn:microsoft.com/office/officeart/2005/8/layout/lProcess2"/>
    <dgm:cxn modelId="{76618C0D-1740-45C3-99A8-8CD562A13031}" type="presParOf" srcId="{09E32F37-E251-45BF-87D6-F30BF3CE2482}" destId="{3F504A9E-A4D7-4D80-A13B-712E4532F62A}" srcOrd="6" destOrd="0" presId="urn:microsoft.com/office/officeart/2005/8/layout/lProcess2"/>
    <dgm:cxn modelId="{F42898DE-0EBB-4286-8A65-DE9BD9C64681}" type="presParOf" srcId="{09E32F37-E251-45BF-87D6-F30BF3CE2482}" destId="{C4A78790-706A-4FDE-A2B7-02E68A1775D0}" srcOrd="7" destOrd="0" presId="urn:microsoft.com/office/officeart/2005/8/layout/lProcess2"/>
    <dgm:cxn modelId="{110CC244-9B78-41C4-A37A-9375B23DF276}" type="presParOf" srcId="{09E32F37-E251-45BF-87D6-F30BF3CE2482}" destId="{5994548B-508C-488A-B84B-121495F223DC}" srcOrd="8" destOrd="0" presId="urn:microsoft.com/office/officeart/2005/8/layout/lProcess2"/>
    <dgm:cxn modelId="{BE7D289D-7387-4BD3-9083-280DEA4AC947}" type="presParOf" srcId="{09E32F37-E251-45BF-87D6-F30BF3CE2482}" destId="{F8392081-B220-477C-9074-7A102C27CD1A}" srcOrd="9" destOrd="0" presId="urn:microsoft.com/office/officeart/2005/8/layout/lProcess2"/>
    <dgm:cxn modelId="{02F955E1-D915-460A-A150-BA1CB49D76A5}" type="presParOf" srcId="{09E32F37-E251-45BF-87D6-F30BF3CE2482}" destId="{EF048DBA-DF39-4E3D-805B-B12FB646EE44}" srcOrd="10" destOrd="0" presId="urn:microsoft.com/office/officeart/2005/8/layout/lProcess2"/>
    <dgm:cxn modelId="{E6C4F4C2-6E56-4A87-97C9-969C0315E56F}" type="presParOf" srcId="{09E32F37-E251-45BF-87D6-F30BF3CE2482}" destId="{682ECB97-452E-4829-AA83-814AF49FC635}" srcOrd="11" destOrd="0" presId="urn:microsoft.com/office/officeart/2005/8/layout/lProcess2"/>
    <dgm:cxn modelId="{D0680D29-576D-4C6E-A648-ECA529ABE51D}" type="presParOf" srcId="{09E32F37-E251-45BF-87D6-F30BF3CE2482}" destId="{B6E5B8BA-3267-4A3C-91D4-189E04DE3A61}" srcOrd="12" destOrd="0" presId="urn:microsoft.com/office/officeart/2005/8/layout/lProcess2"/>
    <dgm:cxn modelId="{6CD4FA41-5649-402E-AC70-5D131D5C6D13}" type="presParOf" srcId="{AF4A1A69-5575-4E11-9B56-982D1AEDFD98}" destId="{EA09E76D-53CA-4A38-8CD8-32543E6C9F16}" srcOrd="5" destOrd="0" presId="urn:microsoft.com/office/officeart/2005/8/layout/lProcess2"/>
    <dgm:cxn modelId="{A28BA894-6C42-4AB5-AC76-BC559A69A745}" type="presParOf" srcId="{AF4A1A69-5575-4E11-9B56-982D1AEDFD98}" destId="{37FB44B0-FCB2-468D-9176-B2C1F65B7BCE}" srcOrd="6" destOrd="0" presId="urn:microsoft.com/office/officeart/2005/8/layout/lProcess2"/>
    <dgm:cxn modelId="{1759292C-E1D9-4161-974C-1B982728FCB0}" type="presParOf" srcId="{37FB44B0-FCB2-468D-9176-B2C1F65B7BCE}" destId="{5A2C32AF-E811-4C12-BE34-3F0903A94615}" srcOrd="0" destOrd="0" presId="urn:microsoft.com/office/officeart/2005/8/layout/lProcess2"/>
    <dgm:cxn modelId="{FB1284C7-3F6A-4BF6-8588-256156ADBD3F}" type="presParOf" srcId="{37FB44B0-FCB2-468D-9176-B2C1F65B7BCE}" destId="{7BA13D3B-078C-4C4A-998B-8A89ADAFC757}" srcOrd="1" destOrd="0" presId="urn:microsoft.com/office/officeart/2005/8/layout/lProcess2"/>
    <dgm:cxn modelId="{9150CFC5-8F54-4D20-A760-59CF0D3E0531}" type="presParOf" srcId="{37FB44B0-FCB2-468D-9176-B2C1F65B7BCE}" destId="{3A4E3E9B-FFF4-430A-B5BD-DCF0423202B2}" srcOrd="2" destOrd="0" presId="urn:microsoft.com/office/officeart/2005/8/layout/lProcess2"/>
    <dgm:cxn modelId="{268DE75D-9145-4AEB-9EC7-96C34D0C3728}" type="presParOf" srcId="{3A4E3E9B-FFF4-430A-B5BD-DCF0423202B2}" destId="{4B512875-B22C-478A-95F4-ED19FDA76B40}" srcOrd="0" destOrd="0" presId="urn:microsoft.com/office/officeart/2005/8/layout/lProcess2"/>
    <dgm:cxn modelId="{6D0B6BD1-EFA3-47EE-80A2-C2D1933240F2}" type="presParOf" srcId="{4B512875-B22C-478A-95F4-ED19FDA76B40}" destId="{846F9CA2-3179-4F4C-8EE1-0CAC2778B70E}" srcOrd="0" destOrd="0" presId="urn:microsoft.com/office/officeart/2005/8/layout/lProcess2"/>
    <dgm:cxn modelId="{06CA829B-31F9-45C0-94EB-504983097A88}" type="presParOf" srcId="{4B512875-B22C-478A-95F4-ED19FDA76B40}" destId="{D11C877E-8A7E-487A-B000-51C72506BC01}" srcOrd="1" destOrd="0" presId="urn:microsoft.com/office/officeart/2005/8/layout/lProcess2"/>
    <dgm:cxn modelId="{34C99487-2421-4B07-92D9-346CD215CAC3}" type="presParOf" srcId="{4B512875-B22C-478A-95F4-ED19FDA76B40}" destId="{368C7EA2-14DD-473F-8A47-BE692A21311F}" srcOrd="2" destOrd="0" presId="urn:microsoft.com/office/officeart/2005/8/layout/lProcess2"/>
    <dgm:cxn modelId="{55D98F62-5834-4D7E-ACA0-9D0DC2728692}" type="presParOf" srcId="{4B512875-B22C-478A-95F4-ED19FDA76B40}" destId="{ACA32CE7-4866-4AFB-92CE-A022AC823A52}" srcOrd="3" destOrd="0" presId="urn:microsoft.com/office/officeart/2005/8/layout/lProcess2"/>
    <dgm:cxn modelId="{710CD32C-006A-4D41-95CF-BEA582BAFC19}" type="presParOf" srcId="{4B512875-B22C-478A-95F4-ED19FDA76B40}" destId="{551C0D94-8BCA-47A9-A7BA-53E106607642}" srcOrd="4" destOrd="0" presId="urn:microsoft.com/office/officeart/2005/8/layout/lProcess2"/>
    <dgm:cxn modelId="{D740EFE5-4D05-4AEA-9179-416CD8F6EECE}" type="presParOf" srcId="{AF4A1A69-5575-4E11-9B56-982D1AEDFD98}" destId="{9EABA503-ACE2-4515-979D-7CDAD8CC7E10}" srcOrd="7" destOrd="0" presId="urn:microsoft.com/office/officeart/2005/8/layout/lProcess2"/>
    <dgm:cxn modelId="{528930E9-DEAE-43B5-87B0-EB850DA18C4F}" type="presParOf" srcId="{AF4A1A69-5575-4E11-9B56-982D1AEDFD98}" destId="{4E4F9473-51FE-4880-8530-70EC5220E6E8}" srcOrd="8" destOrd="0" presId="urn:microsoft.com/office/officeart/2005/8/layout/lProcess2"/>
    <dgm:cxn modelId="{F8D352DC-5F22-41A3-A75B-F9CF0807F460}" type="presParOf" srcId="{4E4F9473-51FE-4880-8530-70EC5220E6E8}" destId="{3A0F0EDA-C9EB-46C8-B5E3-A19632661285}" srcOrd="0" destOrd="0" presId="urn:microsoft.com/office/officeart/2005/8/layout/lProcess2"/>
    <dgm:cxn modelId="{8592897D-EA25-4738-8E77-1FD89B0E3419}" type="presParOf" srcId="{4E4F9473-51FE-4880-8530-70EC5220E6E8}" destId="{9A52F613-63FA-4ED7-8F00-6F556D356693}" srcOrd="1" destOrd="0" presId="urn:microsoft.com/office/officeart/2005/8/layout/lProcess2"/>
    <dgm:cxn modelId="{D7097F6E-566F-4C05-AFF4-5A96C101EA00}" type="presParOf" srcId="{4E4F9473-51FE-4880-8530-70EC5220E6E8}" destId="{70742D11-5B68-44CC-98B0-7D9B4484B730}" srcOrd="2" destOrd="0" presId="urn:microsoft.com/office/officeart/2005/8/layout/lProcess2"/>
    <dgm:cxn modelId="{0C26A306-2A1F-4072-9B5A-8E580A7B42DF}" type="presParOf" srcId="{70742D11-5B68-44CC-98B0-7D9B4484B730}" destId="{85F01902-D63C-4368-A808-157E75000A7E}" srcOrd="0" destOrd="0" presId="urn:microsoft.com/office/officeart/2005/8/layout/lProcess2"/>
    <dgm:cxn modelId="{49910D1D-2B46-422A-9E41-730D25787A76}" type="presParOf" srcId="{85F01902-D63C-4368-A808-157E75000A7E}" destId="{F6D42E5C-3DDE-4945-8495-CF207E9854D4}" srcOrd="0" destOrd="0" presId="urn:microsoft.com/office/officeart/2005/8/layout/lProcess2"/>
    <dgm:cxn modelId="{4B82BB5B-7715-41FB-8D14-E865E9B9B4B8}" type="presParOf" srcId="{85F01902-D63C-4368-A808-157E75000A7E}" destId="{7C2A5D02-4EF9-404E-B609-C0CB3B1B7DB2}" srcOrd="1" destOrd="0" presId="urn:microsoft.com/office/officeart/2005/8/layout/lProcess2"/>
    <dgm:cxn modelId="{6BD7B5B2-A3D0-4FBB-A15C-98888F4854C4}" type="presParOf" srcId="{85F01902-D63C-4368-A808-157E75000A7E}" destId="{A9D089FC-A9DE-483E-ABA8-72DE40D4CA4B}" srcOrd="2" destOrd="0" presId="urn:microsoft.com/office/officeart/2005/8/layout/lProcess2"/>
    <dgm:cxn modelId="{A583F8BD-0D6C-4DB4-9E25-DA21C809A735}" type="presParOf" srcId="{85F01902-D63C-4368-A808-157E75000A7E}" destId="{196EB343-7104-4CE0-A65F-9C016B97AFFB}" srcOrd="3" destOrd="0" presId="urn:microsoft.com/office/officeart/2005/8/layout/lProcess2"/>
    <dgm:cxn modelId="{0E0E08C9-07DD-43ED-9E57-1AC0707E6E5F}" type="presParOf" srcId="{85F01902-D63C-4368-A808-157E75000A7E}" destId="{5A30E110-4CB6-49F6-B177-B28E35F58B33}" srcOrd="4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68660-AA02-42D2-BFFF-B437DE60B20B}">
      <dsp:nvSpPr>
        <dsp:cNvPr id="0" name=""/>
        <dsp:cNvSpPr/>
      </dsp:nvSpPr>
      <dsp:spPr>
        <a:xfrm>
          <a:off x="788458" y="0"/>
          <a:ext cx="3153833" cy="3153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Arts festival sector</a:t>
          </a:r>
          <a:endParaRPr lang="en-GB" sz="1400" kern="1200" dirty="0"/>
        </a:p>
      </dsp:txBody>
      <dsp:txXfrm>
        <a:off x="1537493" y="236537"/>
        <a:ext cx="1655762" cy="536151"/>
      </dsp:txXfrm>
    </dsp:sp>
    <dsp:sp modelId="{069EF3BE-A69F-46B9-956E-A7A44E2355D6}">
      <dsp:nvSpPr>
        <dsp:cNvPr id="0" name=""/>
        <dsp:cNvSpPr/>
      </dsp:nvSpPr>
      <dsp:spPr>
        <a:xfrm>
          <a:off x="1515317" y="1453719"/>
          <a:ext cx="1700113" cy="1700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Survey sample</a:t>
          </a:r>
          <a:endParaRPr lang="en-GB" sz="1400" kern="1200" dirty="0"/>
        </a:p>
      </dsp:txBody>
      <dsp:txXfrm>
        <a:off x="1764293" y="1878748"/>
        <a:ext cx="1202161" cy="850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24BE-C7E0-42A1-B057-4EDB0CB2B96A}">
      <dsp:nvSpPr>
        <dsp:cNvPr id="0" name=""/>
        <dsp:cNvSpPr/>
      </dsp:nvSpPr>
      <dsp:spPr>
        <a:xfrm>
          <a:off x="5749" y="0"/>
          <a:ext cx="2017493" cy="41148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Inputs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 dirty="0"/>
            <a:t>What resources are available to arts festivals?</a:t>
          </a:r>
        </a:p>
      </dsp:txBody>
      <dsp:txXfrm>
        <a:off x="5749" y="0"/>
        <a:ext cx="2017493" cy="1234440"/>
      </dsp:txXfrm>
    </dsp:sp>
    <dsp:sp modelId="{9AAA3C78-3622-4B65-AAAC-79626BD48A92}">
      <dsp:nvSpPr>
        <dsp:cNvPr id="0" name=""/>
        <dsp:cNvSpPr/>
      </dsp:nvSpPr>
      <dsp:spPr>
        <a:xfrm>
          <a:off x="207498" y="1235645"/>
          <a:ext cx="1613994" cy="1240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>
              <a:solidFill>
                <a:schemeClr val="tx1"/>
              </a:solidFill>
              <a:latin typeface="+mj-lt"/>
            </a:rPr>
            <a:t>Arts Council England funding</a:t>
          </a:r>
          <a:endParaRPr lang="en-GB" sz="1200" kern="1200" dirty="0"/>
        </a:p>
      </dsp:txBody>
      <dsp:txXfrm>
        <a:off x="243836" y="1271983"/>
        <a:ext cx="1541318" cy="1167992"/>
      </dsp:txXfrm>
    </dsp:sp>
    <dsp:sp modelId="{E7224A2F-20CE-4F3D-B271-1DD951879080}">
      <dsp:nvSpPr>
        <dsp:cNvPr id="0" name=""/>
        <dsp:cNvSpPr/>
      </dsp:nvSpPr>
      <dsp:spPr>
        <a:xfrm>
          <a:off x="207498" y="2667186"/>
          <a:ext cx="1613994" cy="1240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Other funding to support festivals</a:t>
          </a:r>
          <a:endParaRPr lang="en-GB" sz="1200" kern="1200" dirty="0"/>
        </a:p>
      </dsp:txBody>
      <dsp:txXfrm>
        <a:off x="243836" y="2703524"/>
        <a:ext cx="1541318" cy="1167992"/>
      </dsp:txXfrm>
    </dsp:sp>
    <dsp:sp modelId="{C665F22B-8224-4438-BADB-9BA043AC5235}">
      <dsp:nvSpPr>
        <dsp:cNvPr id="0" name=""/>
        <dsp:cNvSpPr/>
      </dsp:nvSpPr>
      <dsp:spPr>
        <a:xfrm>
          <a:off x="2174554" y="0"/>
          <a:ext cx="2017493" cy="41148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Activities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i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1" kern="1200" dirty="0"/>
            <a:t>What activities take place across arts festivals?</a:t>
          </a:r>
        </a:p>
      </dsp:txBody>
      <dsp:txXfrm>
        <a:off x="2174554" y="0"/>
        <a:ext cx="2017493" cy="1234440"/>
      </dsp:txXfrm>
    </dsp:sp>
    <dsp:sp modelId="{120132AC-B9E4-4819-B5AC-3768F3E03828}">
      <dsp:nvSpPr>
        <dsp:cNvPr id="0" name=""/>
        <dsp:cNvSpPr/>
      </dsp:nvSpPr>
      <dsp:spPr>
        <a:xfrm>
          <a:off x="2376303" y="1234791"/>
          <a:ext cx="1613994" cy="80839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89BA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32B3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Programming</a:t>
          </a:r>
          <a:endParaRPr lang="en-GB" sz="1200" kern="1200" dirty="0">
            <a:solidFill>
              <a:srgbClr val="232B3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399980" y="1258468"/>
        <a:ext cx="1566640" cy="761039"/>
      </dsp:txXfrm>
    </dsp:sp>
    <dsp:sp modelId="{B011B831-FF21-4932-90C0-F200FA5B5973}">
      <dsp:nvSpPr>
        <dsp:cNvPr id="0" name=""/>
        <dsp:cNvSpPr/>
      </dsp:nvSpPr>
      <dsp:spPr>
        <a:xfrm>
          <a:off x="2376303" y="2167553"/>
          <a:ext cx="1613994" cy="80839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89BA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32B3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Exhibitions</a:t>
          </a:r>
          <a:endParaRPr lang="en-GB" sz="1200" kern="1200" dirty="0">
            <a:solidFill>
              <a:srgbClr val="232B3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399980" y="2191230"/>
        <a:ext cx="1566640" cy="761039"/>
      </dsp:txXfrm>
    </dsp:sp>
    <dsp:sp modelId="{4651AC36-FB40-468F-8F7C-242FC4C2E7E1}">
      <dsp:nvSpPr>
        <dsp:cNvPr id="0" name=""/>
        <dsp:cNvSpPr/>
      </dsp:nvSpPr>
      <dsp:spPr>
        <a:xfrm>
          <a:off x="2376303" y="3100314"/>
          <a:ext cx="1613994" cy="80839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89BA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32B3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Education, community, and outreach events</a:t>
          </a:r>
          <a:endParaRPr lang="en-GB" sz="1200" kern="1200" dirty="0">
            <a:solidFill>
              <a:srgbClr val="232B3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399980" y="3123991"/>
        <a:ext cx="1566640" cy="761039"/>
      </dsp:txXfrm>
    </dsp:sp>
    <dsp:sp modelId="{28D23F40-1A14-41A7-93DD-96837E12E0C3}">
      <dsp:nvSpPr>
        <dsp:cNvPr id="0" name=""/>
        <dsp:cNvSpPr/>
      </dsp:nvSpPr>
      <dsp:spPr>
        <a:xfrm>
          <a:off x="4343359" y="0"/>
          <a:ext cx="2017493" cy="41148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Outputs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i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1" kern="1200" dirty="0"/>
            <a:t>What are the initial products or services delivered by festivals’ activities?</a:t>
          </a:r>
        </a:p>
      </dsp:txBody>
      <dsp:txXfrm>
        <a:off x="4343359" y="0"/>
        <a:ext cx="2017493" cy="1234440"/>
      </dsp:txXfrm>
    </dsp:sp>
    <dsp:sp modelId="{52A17679-419B-4A19-AE0A-7112CB37A317}">
      <dsp:nvSpPr>
        <dsp:cNvPr id="0" name=""/>
        <dsp:cNvSpPr/>
      </dsp:nvSpPr>
      <dsp:spPr>
        <a:xfrm>
          <a:off x="4545108" y="1236951"/>
          <a:ext cx="1613994" cy="336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Audiences</a:t>
          </a:r>
          <a:endParaRPr lang="en-GB" sz="1200" kern="1200" dirty="0"/>
        </a:p>
      </dsp:txBody>
      <dsp:txXfrm>
        <a:off x="4554977" y="1246820"/>
        <a:ext cx="1594256" cy="317201"/>
      </dsp:txXfrm>
    </dsp:sp>
    <dsp:sp modelId="{C9E6534C-1AD0-478D-A56E-A49F2204D91E}">
      <dsp:nvSpPr>
        <dsp:cNvPr id="0" name=""/>
        <dsp:cNvSpPr/>
      </dsp:nvSpPr>
      <dsp:spPr>
        <a:xfrm>
          <a:off x="4545108" y="1625727"/>
          <a:ext cx="1613994" cy="336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Ticket sales</a:t>
          </a:r>
          <a:endParaRPr lang="en-GB" sz="1200" kern="1200" dirty="0"/>
        </a:p>
      </dsp:txBody>
      <dsp:txXfrm>
        <a:off x="4554977" y="1635596"/>
        <a:ext cx="1594256" cy="317201"/>
      </dsp:txXfrm>
    </dsp:sp>
    <dsp:sp modelId="{D9AF78C7-AEDE-466D-A109-B8CFCE47E19A}">
      <dsp:nvSpPr>
        <dsp:cNvPr id="0" name=""/>
        <dsp:cNvSpPr/>
      </dsp:nvSpPr>
      <dsp:spPr>
        <a:xfrm>
          <a:off x="4545108" y="2014504"/>
          <a:ext cx="1613994" cy="336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Partnerships</a:t>
          </a:r>
        </a:p>
      </dsp:txBody>
      <dsp:txXfrm>
        <a:off x="4554977" y="2024373"/>
        <a:ext cx="1594256" cy="317201"/>
      </dsp:txXfrm>
    </dsp:sp>
    <dsp:sp modelId="{3F504A9E-A4D7-4D80-A13B-712E4532F62A}">
      <dsp:nvSpPr>
        <dsp:cNvPr id="0" name=""/>
        <dsp:cNvSpPr/>
      </dsp:nvSpPr>
      <dsp:spPr>
        <a:xfrm>
          <a:off x="4545108" y="2403280"/>
          <a:ext cx="1613994" cy="336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Employment</a:t>
          </a:r>
        </a:p>
      </dsp:txBody>
      <dsp:txXfrm>
        <a:off x="4554977" y="2413149"/>
        <a:ext cx="1594256" cy="317201"/>
      </dsp:txXfrm>
    </dsp:sp>
    <dsp:sp modelId="{5994548B-508C-488A-B84B-121495F223DC}">
      <dsp:nvSpPr>
        <dsp:cNvPr id="0" name=""/>
        <dsp:cNvSpPr/>
      </dsp:nvSpPr>
      <dsp:spPr>
        <a:xfrm>
          <a:off x="4545108" y="2792056"/>
          <a:ext cx="1613994" cy="336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Revenues</a:t>
          </a:r>
        </a:p>
      </dsp:txBody>
      <dsp:txXfrm>
        <a:off x="4554977" y="2801925"/>
        <a:ext cx="1594256" cy="317201"/>
      </dsp:txXfrm>
    </dsp:sp>
    <dsp:sp modelId="{EF048DBA-DF39-4E3D-805B-B12FB646EE44}">
      <dsp:nvSpPr>
        <dsp:cNvPr id="0" name=""/>
        <dsp:cNvSpPr/>
      </dsp:nvSpPr>
      <dsp:spPr>
        <a:xfrm>
          <a:off x="4545108" y="3180832"/>
          <a:ext cx="1613994" cy="336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Expenditure</a:t>
          </a:r>
        </a:p>
      </dsp:txBody>
      <dsp:txXfrm>
        <a:off x="4554977" y="3190701"/>
        <a:ext cx="1594256" cy="317201"/>
      </dsp:txXfrm>
    </dsp:sp>
    <dsp:sp modelId="{B6E5B8BA-3267-4A3C-91D4-189E04DE3A61}">
      <dsp:nvSpPr>
        <dsp:cNvPr id="0" name=""/>
        <dsp:cNvSpPr/>
      </dsp:nvSpPr>
      <dsp:spPr>
        <a:xfrm>
          <a:off x="4545108" y="3569609"/>
          <a:ext cx="1613994" cy="336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Further funding</a:t>
          </a:r>
        </a:p>
      </dsp:txBody>
      <dsp:txXfrm>
        <a:off x="4554977" y="3579478"/>
        <a:ext cx="1594256" cy="317201"/>
      </dsp:txXfrm>
    </dsp:sp>
    <dsp:sp modelId="{5A2C32AF-E811-4C12-BE34-3F0903A94615}">
      <dsp:nvSpPr>
        <dsp:cNvPr id="0" name=""/>
        <dsp:cNvSpPr/>
      </dsp:nvSpPr>
      <dsp:spPr>
        <a:xfrm>
          <a:off x="6512164" y="0"/>
          <a:ext cx="2017493" cy="41148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Outcomes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1" kern="1200" dirty="0"/>
            <a:t>What changes are expected in the short- to medium-term? </a:t>
          </a:r>
        </a:p>
      </dsp:txBody>
      <dsp:txXfrm>
        <a:off x="6512164" y="0"/>
        <a:ext cx="2017493" cy="1234440"/>
      </dsp:txXfrm>
    </dsp:sp>
    <dsp:sp modelId="{846F9CA2-3179-4F4C-8EE1-0CAC2778B70E}">
      <dsp:nvSpPr>
        <dsp:cNvPr id="0" name=""/>
        <dsp:cNvSpPr/>
      </dsp:nvSpPr>
      <dsp:spPr>
        <a:xfrm>
          <a:off x="6713913" y="1234791"/>
          <a:ext cx="1613994" cy="80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Contribution to the UK economy</a:t>
          </a:r>
          <a:endParaRPr lang="en-GB" sz="1200" kern="1200" dirty="0"/>
        </a:p>
      </dsp:txBody>
      <dsp:txXfrm>
        <a:off x="6737590" y="1258468"/>
        <a:ext cx="1566640" cy="761039"/>
      </dsp:txXfrm>
    </dsp:sp>
    <dsp:sp modelId="{368C7EA2-14DD-473F-8A47-BE692A21311F}">
      <dsp:nvSpPr>
        <dsp:cNvPr id="0" name=""/>
        <dsp:cNvSpPr/>
      </dsp:nvSpPr>
      <dsp:spPr>
        <a:xfrm>
          <a:off x="6713913" y="2167553"/>
          <a:ext cx="1613994" cy="80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Platforms for new work commissions and premieres</a:t>
          </a:r>
          <a:endParaRPr lang="en-GB" sz="1200" kern="1200" dirty="0"/>
        </a:p>
      </dsp:txBody>
      <dsp:txXfrm>
        <a:off x="6737590" y="2191230"/>
        <a:ext cx="1566640" cy="761039"/>
      </dsp:txXfrm>
    </dsp:sp>
    <dsp:sp modelId="{551C0D94-8BCA-47A9-A7BA-53E106607642}">
      <dsp:nvSpPr>
        <dsp:cNvPr id="0" name=""/>
        <dsp:cNvSpPr/>
      </dsp:nvSpPr>
      <dsp:spPr>
        <a:xfrm>
          <a:off x="6713913" y="3100314"/>
          <a:ext cx="1613994" cy="80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Greater education, community and outreach activity</a:t>
          </a:r>
          <a:endParaRPr lang="en-GB" sz="1200" kern="1200" dirty="0"/>
        </a:p>
      </dsp:txBody>
      <dsp:txXfrm>
        <a:off x="6737590" y="3123991"/>
        <a:ext cx="1566640" cy="761039"/>
      </dsp:txXfrm>
    </dsp:sp>
    <dsp:sp modelId="{3A0F0EDA-C9EB-46C8-B5E3-A19632661285}">
      <dsp:nvSpPr>
        <dsp:cNvPr id="0" name=""/>
        <dsp:cNvSpPr/>
      </dsp:nvSpPr>
      <dsp:spPr>
        <a:xfrm>
          <a:off x="8686718" y="0"/>
          <a:ext cx="2017493" cy="41148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Impacts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1" kern="1200" dirty="0">
              <a:solidFill>
                <a:schemeClr val="bg1"/>
              </a:solidFill>
            </a:rPr>
            <a:t>What changes are expected in the long-term? </a:t>
          </a:r>
        </a:p>
      </dsp:txBody>
      <dsp:txXfrm>
        <a:off x="8686718" y="0"/>
        <a:ext cx="2017493" cy="1234440"/>
      </dsp:txXfrm>
    </dsp:sp>
    <dsp:sp modelId="{F6D42E5C-3DDE-4945-8495-CF207E9854D4}">
      <dsp:nvSpPr>
        <dsp:cNvPr id="0" name=""/>
        <dsp:cNvSpPr/>
      </dsp:nvSpPr>
      <dsp:spPr>
        <a:xfrm>
          <a:off x="8882718" y="1234791"/>
          <a:ext cx="1613994" cy="80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Sustainability (economic, social, environmental)</a:t>
          </a:r>
          <a:endParaRPr lang="en-GB" sz="1200" kern="1200" dirty="0"/>
        </a:p>
      </dsp:txBody>
      <dsp:txXfrm>
        <a:off x="8906395" y="1258468"/>
        <a:ext cx="1566640" cy="761039"/>
      </dsp:txXfrm>
    </dsp:sp>
    <dsp:sp modelId="{A9D089FC-A9DE-483E-ABA8-72DE40D4CA4B}">
      <dsp:nvSpPr>
        <dsp:cNvPr id="0" name=""/>
        <dsp:cNvSpPr/>
      </dsp:nvSpPr>
      <dsp:spPr>
        <a:xfrm>
          <a:off x="8882718" y="2167553"/>
          <a:ext cx="1613994" cy="80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Wellbeing</a:t>
          </a:r>
          <a:endParaRPr lang="en-GB" sz="1200" kern="1200" dirty="0"/>
        </a:p>
      </dsp:txBody>
      <dsp:txXfrm>
        <a:off x="8906395" y="2191230"/>
        <a:ext cx="1566640" cy="761039"/>
      </dsp:txXfrm>
    </dsp:sp>
    <dsp:sp modelId="{5A30E110-4CB6-49F6-B177-B28E35F58B33}">
      <dsp:nvSpPr>
        <dsp:cNvPr id="0" name=""/>
        <dsp:cNvSpPr/>
      </dsp:nvSpPr>
      <dsp:spPr>
        <a:xfrm>
          <a:off x="8882718" y="3100314"/>
          <a:ext cx="1613994" cy="80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Community cohesion</a:t>
          </a:r>
          <a:endParaRPr lang="en-GB" sz="1200" kern="1200" dirty="0"/>
        </a:p>
      </dsp:txBody>
      <dsp:txXfrm>
        <a:off x="8906395" y="3123991"/>
        <a:ext cx="1566640" cy="76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D2C20-9B75-455D-B3DF-3AB0DFB12F66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4CE86-C23F-4533-A70D-78655706E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0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4CE86-C23F-4533-A70D-78655706EE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5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4CE86-C23F-4533-A70D-78655706EE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2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4CE86-C23F-4533-A70D-78655706EE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4CE86-C23F-4533-A70D-78655706EE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7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4CE86-C23F-4533-A70D-78655706EE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6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4CE86-C23F-4533-A70D-78655706EE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7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DADA-0FF9-4928-ABA4-EB1CF3C05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38" y="841363"/>
            <a:ext cx="11413524" cy="476734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4800" b="0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en-US" sz="1800" dirty="0" smtClean="0"/>
            </a:lvl2pPr>
            <a:lvl3pPr marL="685800" indent="0">
              <a:buNone/>
              <a:defRPr lang="en-US" sz="1800" dirty="0" smtClean="0"/>
            </a:lvl3pPr>
            <a:lvl4pPr marL="1143000" indent="0">
              <a:buNone/>
              <a:defRPr lang="en-US" sz="1800" dirty="0" smtClean="0"/>
            </a:lvl4pPr>
            <a:lvl5pPr marL="1600200" indent="0">
              <a:buNone/>
              <a:defRPr lang="en-GB" sz="1800" dirty="0"/>
            </a:lvl5pPr>
          </a:lstStyle>
          <a:p>
            <a:pPr marL="0" lvl="0">
              <a:lnSpc>
                <a:spcPts val="3500"/>
              </a:lnSpc>
            </a:pPr>
            <a:r>
              <a:rPr lang="en-US"/>
              <a:t>Project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7C7572-74B8-484A-9F0B-D4D9FD466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238" y="1741033"/>
            <a:ext cx="11413524" cy="256480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spcBef>
                <a:spcPts val="0"/>
              </a:spcBef>
              <a:buNone/>
              <a:defRPr lang="en-US" sz="20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F2FEF35-8B7C-D7AA-FD40-66D603B775BF}"/>
              </a:ext>
            </a:extLst>
          </p:cNvPr>
          <p:cNvCxnSpPr>
            <a:cxnSpLocks/>
          </p:cNvCxnSpPr>
          <p:nvPr userDrawn="1"/>
        </p:nvCxnSpPr>
        <p:spPr>
          <a:xfrm>
            <a:off x="389238" y="488093"/>
            <a:ext cx="1141352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C63828-4CEB-3908-FD56-78CDE8CD1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238" y="2207139"/>
            <a:ext cx="11413524" cy="256480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spcBef>
                <a:spcPts val="0"/>
              </a:spcBef>
              <a:buNone/>
              <a:defRPr lang="en-US" sz="20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Date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40C844-AF16-E84F-7224-0FEBF7D5A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238" y="5675259"/>
            <a:ext cx="1587843" cy="8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9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83467F-C8B9-43C7-B50F-C1FE34569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235" y="1325363"/>
            <a:ext cx="11413523" cy="5126237"/>
          </a:xfrm>
        </p:spPr>
        <p:txBody>
          <a:bodyPr lIns="0" tIns="0" rIns="0" bIns="0" numCol="3" spcCol="36000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94D92D2-7E27-CAFB-B6AD-56C218B9BF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BBD9107-8B93-48E2-FDA1-95A0D377DC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EB0CC3-57E3-4ED6-9260-5A052EBA0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0F8F7B-F6D8-B9FC-0698-1DC27446A525}"/>
              </a:ext>
            </a:extLst>
          </p:cNvPr>
          <p:cNvCxnSpPr>
            <a:cxnSpLocks/>
          </p:cNvCxnSpPr>
          <p:nvPr userDrawn="1"/>
        </p:nvCxnSpPr>
        <p:spPr>
          <a:xfrm>
            <a:off x="389236" y="1517479"/>
            <a:ext cx="11413523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532437-258B-8C96-591D-0A94522E5A8B}"/>
              </a:ext>
            </a:extLst>
          </p:cNvPr>
          <p:cNvCxnSpPr>
            <a:cxnSpLocks/>
          </p:cNvCxnSpPr>
          <p:nvPr userDrawn="1"/>
        </p:nvCxnSpPr>
        <p:spPr>
          <a:xfrm>
            <a:off x="389235" y="3776808"/>
            <a:ext cx="548578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9AB822-B667-15BC-22FF-6D8A25DCB2A7}"/>
              </a:ext>
            </a:extLst>
          </p:cNvPr>
          <p:cNvCxnSpPr>
            <a:cxnSpLocks/>
          </p:cNvCxnSpPr>
          <p:nvPr userDrawn="1"/>
        </p:nvCxnSpPr>
        <p:spPr>
          <a:xfrm>
            <a:off x="350109" y="6036139"/>
            <a:ext cx="114526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515DA80-94D3-B6E8-91CC-DDE075CCF5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9235" y="1626381"/>
            <a:ext cx="2043112" cy="20415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25EE952B-8695-3C68-68CE-A48FB55891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9235" y="3885710"/>
            <a:ext cx="2043112" cy="2041525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4E1BE31-0B66-2EFD-5317-1353C75A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3660" y="1626381"/>
            <a:ext cx="3261360" cy="184666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Name, Position (green, no bold)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2120986-3EDF-F937-C466-98438DA7D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3660" y="1852204"/>
            <a:ext cx="3261360" cy="153888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0" cap="all" spc="150" baseline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POSITION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D0792B5-99CB-7A85-D195-1DB6B711C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3660" y="3885710"/>
            <a:ext cx="3261360" cy="184666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Name, Position (green, no bold)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9962A9D-E78D-BE06-9DEA-3975F3C8AE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3660" y="4111533"/>
            <a:ext cx="3261360" cy="153888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0" cap="all" spc="150" baseline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POSITION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3AEE32DA-31C2-2BC8-FDAF-0577A526E3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7597" y="1626381"/>
            <a:ext cx="2043112" cy="2041525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21F90A1-6509-50EC-EAFE-D218F0EFBE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17597" y="3885710"/>
            <a:ext cx="2043112" cy="2041525"/>
          </a:xfrm>
        </p:spPr>
        <p:txBody>
          <a:bodyPr/>
          <a:lstStyle/>
          <a:p>
            <a:endParaRPr lang="en-GB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4699113-0AD9-9006-E408-C0E4599A67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2022" y="1626381"/>
            <a:ext cx="3261360" cy="184666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Name, Position (green, no bold)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BE9D3ED-AD18-3821-7D5C-EE51E5B6E1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2022" y="1852204"/>
            <a:ext cx="3261360" cy="153888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0" cap="all" spc="150" baseline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POSITION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FE40E13C-EBBE-F528-63A8-DF383206F4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2022" y="3885710"/>
            <a:ext cx="3261360" cy="184666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Name, Position (green, no bold)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E9CF739-4FD8-0E02-F22C-CEF4C5FA6A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2022" y="4111533"/>
            <a:ext cx="3261360" cy="153888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0" cap="all" spc="150" baseline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POSITION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D4FCBA-07FA-3ABF-CDA2-FEF26AC0DC26}"/>
              </a:ext>
            </a:extLst>
          </p:cNvPr>
          <p:cNvCxnSpPr>
            <a:cxnSpLocks/>
          </p:cNvCxnSpPr>
          <p:nvPr userDrawn="1"/>
        </p:nvCxnSpPr>
        <p:spPr>
          <a:xfrm>
            <a:off x="6317597" y="3776808"/>
            <a:ext cx="548578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EEFEE49-ECE8-EB44-198C-D8128FA296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13660" y="2212340"/>
            <a:ext cx="3261360" cy="1455565"/>
          </a:xfrm>
        </p:spPr>
        <p:txBody>
          <a:bodyPr wrap="square"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Bio text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152214F-197E-3A24-7A59-1D8FFB018E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42022" y="2212340"/>
            <a:ext cx="3261360" cy="1455565"/>
          </a:xfrm>
        </p:spPr>
        <p:txBody>
          <a:bodyPr wrap="square"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Bio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31E3D8D-BAF3-BF4F-6DA5-770A98614C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13660" y="4475220"/>
            <a:ext cx="3261360" cy="1455565"/>
          </a:xfrm>
        </p:spPr>
        <p:txBody>
          <a:bodyPr wrap="square"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Bio text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85E2B73-26EC-4E6C-9A57-1F68924D5A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2022" y="4475220"/>
            <a:ext cx="3261360" cy="1455565"/>
          </a:xfrm>
        </p:spPr>
        <p:txBody>
          <a:bodyPr wrap="square"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Bio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695F38-CE44-1E82-2A55-86C8B4AE3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5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EB0CC3-57E3-4ED6-9260-5A052EBA0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The Team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515DA80-94D3-B6E8-91CC-DDE075CCF5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9235" y="1626381"/>
            <a:ext cx="2043112" cy="2041525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4E1BE31-0B66-2EFD-5317-1353C75A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3660" y="1626381"/>
            <a:ext cx="3703322" cy="276999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2120986-3EDF-F937-C466-98438DA7D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3660" y="1935337"/>
            <a:ext cx="3261360" cy="153888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0" cap="all" spc="150" baseline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POSITION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695F38-CE44-1E82-2A55-86C8B4AE3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6592B35-2526-FC47-6D42-A5C28E0F6F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13660" y="2212560"/>
            <a:ext cx="3703322" cy="184666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Summary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2C029975-E274-CE6E-FE9D-CE78A86841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20721" y="2519708"/>
            <a:ext cx="4392000" cy="1455565"/>
          </a:xfrm>
        </p:spPr>
        <p:txBody>
          <a:bodyPr wrap="square"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/>
              <a:t>Bio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1517819-FC08-841E-1AE4-0E90C41A52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0721" y="2210970"/>
            <a:ext cx="3703322" cy="184666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Expertise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66A35FBF-A5CF-CCCD-85FD-5A6BE0445B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3660" y="2518855"/>
            <a:ext cx="4392000" cy="1455565"/>
          </a:xfrm>
        </p:spPr>
        <p:txBody>
          <a:bodyPr wrap="square"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05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/>
              <a:t>Bio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4F355D9-B20B-6A34-51CC-3CD2C88D35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3660" y="4096049"/>
            <a:ext cx="3703322" cy="184666"/>
          </a:xfrm>
        </p:spPr>
        <p:txBody>
          <a:bodyPr wrap="square" lIns="0" tIns="0" rIns="0" bIns="0" numCol="1" spc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r>
              <a:rPr lang="en-GB"/>
              <a:t>Previous Experience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D9B7C43A-4A17-93AB-A94B-4D6F9A72D6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13660" y="4402344"/>
            <a:ext cx="4392000" cy="1455565"/>
          </a:xfrm>
        </p:spPr>
        <p:txBody>
          <a:bodyPr wrap="square"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05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/>
              <a:t>Bio text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1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C4633FB-8C37-6538-1CDA-78F354597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235" y="4169854"/>
            <a:ext cx="2643523" cy="1573941"/>
          </a:xfrm>
        </p:spPr>
        <p:txBody>
          <a:bodyPr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19C6EB-EF7C-E4DA-AE79-AAE182F74E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9237" y="2093820"/>
            <a:ext cx="2643526" cy="1767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CDB4C53-CC86-15C1-4D5E-44EF099F7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567" y="4169854"/>
            <a:ext cx="2643523" cy="1573941"/>
          </a:xfrm>
        </p:spPr>
        <p:txBody>
          <a:bodyPr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735DF70-764C-908F-AADC-2098688C3C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12569" y="2093820"/>
            <a:ext cx="2643526" cy="1767837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2D9F1B0-8FD6-FAEC-C209-E9B1DE33DD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5899" y="4169854"/>
            <a:ext cx="2643523" cy="1573941"/>
          </a:xfrm>
        </p:spPr>
        <p:txBody>
          <a:bodyPr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69E1118-5602-133C-F959-8FCFADBF19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901" y="2093820"/>
            <a:ext cx="2643526" cy="1767837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2FC4BE1-1E53-6CA1-C4B0-BDF76D4B08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59231" y="4169854"/>
            <a:ext cx="2643523" cy="1573941"/>
          </a:xfrm>
        </p:spPr>
        <p:txBody>
          <a:bodyPr lIns="0" tIns="0" rIns="0" bIns="0" numCol="1" spcCol="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732E09CD-93FF-EB24-C81E-67B4925F29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59233" y="2093820"/>
            <a:ext cx="2643526" cy="176783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08CAE79-F103-7534-9DB1-CCE9BA698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1B39D96-7273-42F7-7E6A-5F9897B7C2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53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s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732E09CD-93FF-EB24-C81E-67B4925F29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740133"/>
            <a:ext cx="5706759" cy="558700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981161-AE5C-5D9D-ABE9-66E662F6E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C6D8C-E135-1FD5-CEEA-730E69CD69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3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s + Ful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732E09CD-93FF-EB24-C81E-67B4925F29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981161-AE5C-5D9D-ABE9-66E662F6E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BB335-214E-618B-4FCE-CAFD66A74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9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EB0CC3-57E3-4ED6-9260-5A052EBA0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B6BEC-7020-D207-86D3-7BD46F901B47}"/>
              </a:ext>
            </a:extLst>
          </p:cNvPr>
          <p:cNvSpPr/>
          <p:nvPr userDrawn="1"/>
        </p:nvSpPr>
        <p:spPr>
          <a:xfrm>
            <a:off x="0" y="3710940"/>
            <a:ext cx="12192000" cy="314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7BB512D-FA19-A570-2544-FA06BEC23260}"/>
              </a:ext>
            </a:extLst>
          </p:cNvPr>
          <p:cNvSpPr/>
          <p:nvPr userDrawn="1"/>
        </p:nvSpPr>
        <p:spPr>
          <a:xfrm>
            <a:off x="640080" y="3539358"/>
            <a:ext cx="411480" cy="17158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73C843-06D9-2479-72AE-5A68242111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30581"/>
            <a:ext cx="6210300" cy="307777"/>
          </a:xfr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7767-809E-FC3B-4F54-5C9C5A50B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1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61FB8C-F290-D0E3-9D36-FBCDCC2D65BC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21A74F-C9B5-43A6-297B-B846927A90B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8093"/>
            <a:ext cx="570676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7C85B3E-1CCB-4C1A-DB8D-9E553308C58D}"/>
              </a:ext>
            </a:extLst>
          </p:cNvPr>
          <p:cNvSpPr txBox="1"/>
          <p:nvPr userDrawn="1"/>
        </p:nvSpPr>
        <p:spPr>
          <a:xfrm>
            <a:off x="11430000" y="290677"/>
            <a:ext cx="3727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5BB0F52B-6A9C-4D7F-B458-FE4F9A4D0A23}" type="slidenum">
              <a:rPr lang="en-GB" sz="1100" smtClean="0">
                <a:solidFill>
                  <a:schemeClr val="bg1"/>
                </a:solidFill>
              </a:rPr>
              <a:pPr algn="r"/>
              <a:t>‹#›</a:t>
            </a:fld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23D7190-BD3A-E535-8D7C-323CF4F65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BAD2BE2-DD8B-9EE6-A08E-2F748B44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56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&amp; 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61FB8C-F290-D0E3-9D36-FBCDCC2D65BC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21A74F-C9B5-43A6-297B-B846927A90B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8093"/>
            <a:ext cx="570676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7C85B3E-1CCB-4C1A-DB8D-9E553308C58D}"/>
              </a:ext>
            </a:extLst>
          </p:cNvPr>
          <p:cNvSpPr txBox="1"/>
          <p:nvPr userDrawn="1"/>
        </p:nvSpPr>
        <p:spPr>
          <a:xfrm>
            <a:off x="11430000" y="290677"/>
            <a:ext cx="3727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5BB0F52B-6A9C-4D7F-B458-FE4F9A4D0A23}" type="slidenum">
              <a:rPr lang="en-GB" sz="1100" smtClean="0">
                <a:solidFill>
                  <a:schemeClr val="bg1"/>
                </a:solidFill>
              </a:rPr>
              <a:pPr algn="r"/>
              <a:t>‹#›</a:t>
            </a:fld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23D7190-BD3A-E535-8D7C-323CF4F65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04FBDC-CAA1-81E7-5794-84FF36C920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F7C7BB-4FF6-0392-2222-D5F1F26D2B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9900" y="2157388"/>
            <a:ext cx="4610100" cy="1969770"/>
          </a:xfrm>
        </p:spPr>
        <p:txBody>
          <a:bodyPr lIns="0" tIns="0" rIns="0" bIns="0" anchor="t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The identification of a strategic road map will help provide evidence for bodies like the National Partnership Deputyship, to support the Cultural Commissions, Royal Commissions, and Development Authorities </a:t>
            </a:r>
            <a:r>
              <a:rPr lang="en-US" err="1"/>
              <a:t>prioritise</a:t>
            </a:r>
            <a:r>
              <a:rPr lang="en-US"/>
              <a:t> areas of focus.</a:t>
            </a:r>
          </a:p>
        </p:txBody>
      </p:sp>
    </p:spTree>
    <p:extLst>
      <p:ext uri="{BB962C8B-B14F-4D97-AF65-F5344CB8AC3E}">
        <p14:creationId xmlns:p14="http://schemas.microsoft.com/office/powerpoint/2010/main" val="3201407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32B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1899" y="1535997"/>
            <a:ext cx="5173980" cy="428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+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DADA-0FF9-4928-ABA4-EB1CF3C05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39" y="841363"/>
            <a:ext cx="4442254" cy="47673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4800" b="0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en-US" sz="1800" dirty="0" smtClean="0"/>
            </a:lvl2pPr>
            <a:lvl3pPr marL="685800" indent="0">
              <a:buNone/>
              <a:defRPr lang="en-US" sz="1800" dirty="0" smtClean="0"/>
            </a:lvl3pPr>
            <a:lvl4pPr marL="1143000" indent="0">
              <a:buNone/>
              <a:defRPr lang="en-US" sz="1800" dirty="0" smtClean="0"/>
            </a:lvl4pPr>
            <a:lvl5pPr marL="1600200" indent="0">
              <a:buNone/>
              <a:defRPr lang="en-GB" sz="1800" dirty="0"/>
            </a:lvl5pPr>
          </a:lstStyle>
          <a:p>
            <a:pPr marL="0" lvl="0">
              <a:lnSpc>
                <a:spcPts val="3500"/>
              </a:lnSpc>
            </a:pPr>
            <a:r>
              <a:rPr lang="en-US"/>
              <a:t>Project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7C7572-74B8-484A-9F0B-D4D9FD466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239" y="1741033"/>
            <a:ext cx="4442254" cy="256480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spcBef>
                <a:spcPts val="0"/>
              </a:spcBef>
              <a:buNone/>
              <a:defRPr lang="en-US" sz="20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F2FEF35-8B7C-D7AA-FD40-66D603B775BF}"/>
              </a:ext>
            </a:extLst>
          </p:cNvPr>
          <p:cNvCxnSpPr>
            <a:cxnSpLocks/>
          </p:cNvCxnSpPr>
          <p:nvPr userDrawn="1"/>
        </p:nvCxnSpPr>
        <p:spPr>
          <a:xfrm>
            <a:off x="389238" y="488093"/>
            <a:ext cx="1141352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C63828-4CEB-3908-FD56-78CDE8CD1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239" y="2207139"/>
            <a:ext cx="4442254" cy="256480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spcBef>
                <a:spcPts val="0"/>
              </a:spcBef>
              <a:buNone/>
              <a:defRPr lang="en-US" sz="20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Date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40C844-AF16-E84F-7224-0FEBF7D5A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238" y="5675259"/>
            <a:ext cx="1587843" cy="87954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AC054D-89CA-B554-6198-A84CA805CE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4232" y="0"/>
            <a:ext cx="7057767" cy="685799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DADA-0FF9-4928-ABA4-EB1CF3C05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38" y="841363"/>
            <a:ext cx="11413524" cy="494302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4800" b="0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en-US" sz="1800" dirty="0" smtClean="0"/>
            </a:lvl2pPr>
            <a:lvl3pPr marL="685800" indent="0">
              <a:buNone/>
              <a:defRPr lang="en-US" sz="1800" dirty="0" smtClean="0"/>
            </a:lvl3pPr>
            <a:lvl4pPr marL="1143000" indent="0">
              <a:buNone/>
              <a:defRPr lang="en-US" sz="1800" dirty="0" smtClean="0"/>
            </a:lvl4pPr>
            <a:lvl5pPr marL="1600200" indent="0">
              <a:buNone/>
              <a:defRPr lang="en-GB" sz="1800" dirty="0"/>
            </a:lvl5pPr>
          </a:lstStyle>
          <a:p>
            <a:pPr marL="0" lvl="0">
              <a:lnSpc>
                <a:spcPts val="3500"/>
              </a:lnSpc>
            </a:pPr>
            <a:r>
              <a:rPr lang="en-US"/>
              <a:t>Chapter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7C7572-74B8-484A-9F0B-D4D9FD466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238" y="1508180"/>
            <a:ext cx="11413524" cy="268471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spcBef>
                <a:spcPts val="0"/>
              </a:spcBef>
              <a:buNone/>
              <a:defRPr lang="en-US" sz="24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56BB4-2039-D1A7-A387-3B74BE4E4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10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DADA-0FF9-4928-ABA4-EB1CF3C05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38" y="841363"/>
            <a:ext cx="11413524" cy="47673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4800" b="0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en-US" sz="1800" dirty="0" smtClean="0"/>
            </a:lvl2pPr>
            <a:lvl3pPr marL="685800" indent="0">
              <a:buNone/>
              <a:defRPr lang="en-US" sz="1800" dirty="0" smtClean="0"/>
            </a:lvl3pPr>
            <a:lvl4pPr marL="1143000" indent="0">
              <a:buNone/>
              <a:defRPr lang="en-US" sz="1800" dirty="0" smtClean="0"/>
            </a:lvl4pPr>
            <a:lvl5pPr marL="1600200" indent="0">
              <a:buNone/>
              <a:defRPr lang="en-GB" sz="1800" dirty="0"/>
            </a:lvl5pPr>
          </a:lstStyle>
          <a:p>
            <a:pPr marL="0" lvl="0">
              <a:lnSpc>
                <a:spcPts val="3500"/>
              </a:lnSpc>
            </a:pPr>
            <a:r>
              <a:rPr lang="en-US"/>
              <a:t>Chapter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7C7572-74B8-484A-9F0B-D4D9FD466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238" y="2401567"/>
            <a:ext cx="339811" cy="285784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B23F09C-E1AE-6FDF-AB52-BFFCAC9475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562" y="2407577"/>
            <a:ext cx="4396087" cy="22743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Chapter 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4F0954-3770-175D-1B6C-98C77D00C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9434" y="2407577"/>
            <a:ext cx="352166" cy="23320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2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8EE1F2-C7D4-8FD6-B643-4C6AE84BAB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238" y="3037748"/>
            <a:ext cx="339811" cy="285784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D60A5C4-B335-D618-2ACC-31A9A8BF07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9238" y="3673929"/>
            <a:ext cx="339811" cy="285784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3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0E2EFF-A5CE-BA76-9787-C9CD9C2289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238" y="4310110"/>
            <a:ext cx="339811" cy="285784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4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F73AEE-85F6-7C65-629D-47991ADC02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38" y="4946291"/>
            <a:ext cx="339811" cy="285784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317BF3-98E7-9BCB-71DE-9BBBDC7F27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38" y="5582472"/>
            <a:ext cx="339811" cy="285784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6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5A499C-2605-BF0D-9947-3141746899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38" y="6218650"/>
            <a:ext cx="339811" cy="285784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7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5FFD0-81CD-D828-7C31-D47561DB07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562" y="3042428"/>
            <a:ext cx="4396087" cy="23320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Chapter 2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CD28FE-C41A-682F-55DE-30F420041F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9434" y="3042428"/>
            <a:ext cx="352166" cy="23320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2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352FF3B-0967-D2D8-B449-49EEEFF99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562" y="3678609"/>
            <a:ext cx="4396087" cy="22743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Chapter 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5952065-9360-7AB5-38B9-D710EF13B9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9434" y="3678609"/>
            <a:ext cx="352166" cy="23320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270FA9B-3999-7A12-693E-5890CE6153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1562" y="4311941"/>
            <a:ext cx="4396087" cy="22743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Chapter 4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C8BFE0-EA17-6508-9DB0-241E0AB36E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89434" y="4311941"/>
            <a:ext cx="352166" cy="23320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2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ADF17D-7876-5939-5A2A-7FD10BCA0D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562" y="4945273"/>
            <a:ext cx="4396087" cy="22743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Chapter 5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B38239-C119-7712-5D13-A64F6053F0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89434" y="4945273"/>
            <a:ext cx="352166" cy="23320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2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8AAA788-E2D9-6D43-739F-ADD091179A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562" y="5582674"/>
            <a:ext cx="4396087" cy="22743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Chapter 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1BC6C12-600E-08EE-6429-4B6480CB5E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9434" y="5582674"/>
            <a:ext cx="352166" cy="23320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1A68E06-51AC-898D-85E9-5E893C5E45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1562" y="6218650"/>
            <a:ext cx="4396087" cy="22743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Chapter 7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7CCE248-AFCA-DBF8-5392-50068E6D7F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89434" y="6218650"/>
            <a:ext cx="352166" cy="233205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dirty="0" smtClea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E69DFC-EA8A-6704-9EEE-E1F685654A24}"/>
              </a:ext>
            </a:extLst>
          </p:cNvPr>
          <p:cNvSpPr/>
          <p:nvPr userDrawn="1"/>
        </p:nvSpPr>
        <p:spPr>
          <a:xfrm>
            <a:off x="11506200" y="160019"/>
            <a:ext cx="396240" cy="296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0973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6264E94-775D-19F1-649E-3ED15AF3CC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DF1D7A4-0AD0-F556-1BCA-2D900E3DA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2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2B71B5-0B5B-5F38-FE41-A8ED08EA38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6264E94-775D-19F1-649E-3ED15AF3CC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DF1D7A4-0AD0-F556-1BCA-2D900E3DA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37D3C2-122C-4652-FB6B-6F342D3CAEF3}"/>
              </a:ext>
            </a:extLst>
          </p:cNvPr>
          <p:cNvCxnSpPr>
            <a:cxnSpLocks/>
          </p:cNvCxnSpPr>
          <p:nvPr userDrawn="1"/>
        </p:nvCxnSpPr>
        <p:spPr>
          <a:xfrm>
            <a:off x="389238" y="488093"/>
            <a:ext cx="1141352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222B5F-EEE4-88BE-CE60-F7DB2CFBEDDA}"/>
              </a:ext>
            </a:extLst>
          </p:cNvPr>
          <p:cNvSpPr txBox="1"/>
          <p:nvPr userDrawn="1"/>
        </p:nvSpPr>
        <p:spPr>
          <a:xfrm>
            <a:off x="11430000" y="290677"/>
            <a:ext cx="3727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5BB0F52B-6A9C-4D7F-B458-FE4F9A4D0A23}" type="slidenum">
              <a:rPr lang="en-GB" sz="1100" smtClean="0">
                <a:solidFill>
                  <a:schemeClr val="bg1"/>
                </a:solidFill>
              </a:rPr>
              <a:pPr algn="r"/>
              <a:t>‹#›</a:t>
            </a:fld>
            <a:endParaRPr lang="en-GB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19427-7FE4-E0CD-1E5A-A726A48E0E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236" y="1262509"/>
            <a:ext cx="5706764" cy="241574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18ADE82-3E01-5925-CF01-92D7A45893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1692" y="1262509"/>
            <a:ext cx="5371072" cy="2415746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7703AAD-B234-86E6-D1DD-C0C05F6895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9C135AC-F33E-8FB3-2C42-C61D502A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5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83467F-C8B9-43C7-B50F-C1FE34569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236" y="1325363"/>
            <a:ext cx="7482018" cy="5062734"/>
          </a:xfrm>
        </p:spPr>
        <p:txBody>
          <a:bodyPr lIns="0" tIns="0" rIns="0" bIns="0" numCol="2" spcCol="36000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C4633FB-8C37-6538-1CDA-78F354597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7219" y="2948939"/>
            <a:ext cx="3565539" cy="3439149"/>
          </a:xfrm>
        </p:spPr>
        <p:txBody>
          <a:bodyPr lIns="0" tIns="0" rIns="0" bIns="0" numCol="2" spcCol="36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100" b="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74BD41-2D11-CB71-D3E9-FF19C987A4A8}"/>
              </a:ext>
            </a:extLst>
          </p:cNvPr>
          <p:cNvCxnSpPr>
            <a:cxnSpLocks/>
          </p:cNvCxnSpPr>
          <p:nvPr userDrawn="1"/>
        </p:nvCxnSpPr>
        <p:spPr>
          <a:xfrm>
            <a:off x="8237215" y="2705513"/>
            <a:ext cx="3565543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19C6EB-EF7C-E4DA-AE79-AAE182F74E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7219" y="1325364"/>
            <a:ext cx="1691641" cy="1136724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618C960-9EA5-E9ED-1F00-5D536A64D0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125CBC7-34A9-C7ED-C748-1B3714F95A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11121" y="1325364"/>
            <a:ext cx="1691641" cy="1136724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67F1F58-0372-982B-C352-791381BF78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83467F-C8B9-43C7-B50F-C1FE34569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236" y="1325363"/>
            <a:ext cx="9181072" cy="5126235"/>
          </a:xfrm>
        </p:spPr>
        <p:txBody>
          <a:bodyPr lIns="0" tIns="0" rIns="0" bIns="0" numCol="2" spcCol="360000" anchor="t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C4633FB-8C37-6538-1CDA-78F354597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61837" y="2769639"/>
            <a:ext cx="2040920" cy="3681953"/>
          </a:xfrm>
        </p:spPr>
        <p:txBody>
          <a:bodyPr lIns="0" tIns="0" rIns="0" bIns="0" numCol="1" spcCol="36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74BD41-2D11-CB71-D3E9-FF19C987A4A8}"/>
              </a:ext>
            </a:extLst>
          </p:cNvPr>
          <p:cNvCxnSpPr>
            <a:cxnSpLocks/>
          </p:cNvCxnSpPr>
          <p:nvPr userDrawn="1"/>
        </p:nvCxnSpPr>
        <p:spPr>
          <a:xfrm>
            <a:off x="9761837" y="2629496"/>
            <a:ext cx="204092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19C6EB-EF7C-E4DA-AE79-AAE182F74E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61838" y="1325363"/>
            <a:ext cx="2040924" cy="116398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BD3A6C7-0454-8FA4-9F29-DC7C267BCB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2400" b="1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2400" b="1"/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2400" b="1"/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C9BF8D0-8AA6-144F-5250-0779540634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2935" y="307346"/>
            <a:ext cx="914400" cy="152349"/>
          </a:xfr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11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GB" err="1"/>
              <a:t>bop.consulting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4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F5430C4-E260-4A82-B1B2-CDBCF3AAD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970591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08" imgH="408" progId="TCLayout.ActiveDocument.1">
                  <p:embed/>
                </p:oleObj>
              </mc:Choice>
              <mc:Fallback>
                <p:oleObj name="think-cell Slide" r:id="rId22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F5430C4-E260-4A82-B1B2-CDBCF3AAD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A5607-8AB0-4579-B830-E6699FEB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38" y="1019432"/>
            <a:ext cx="11413524" cy="671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9C27C-520C-4E27-8A62-7D2B82DE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238" y="1825625"/>
            <a:ext cx="114135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D390FD-FBB9-1CC9-1B28-90E37AABA321}"/>
              </a:ext>
            </a:extLst>
          </p:cNvPr>
          <p:cNvCxnSpPr>
            <a:cxnSpLocks/>
          </p:cNvCxnSpPr>
          <p:nvPr userDrawn="1"/>
        </p:nvCxnSpPr>
        <p:spPr>
          <a:xfrm>
            <a:off x="389238" y="488093"/>
            <a:ext cx="1141352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24B9A5-E566-7B9E-3E85-FA06A48970AF}"/>
              </a:ext>
            </a:extLst>
          </p:cNvPr>
          <p:cNvSpPr txBox="1"/>
          <p:nvPr userDrawn="1"/>
        </p:nvSpPr>
        <p:spPr>
          <a:xfrm>
            <a:off x="11430000" y="290677"/>
            <a:ext cx="3727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5BB0F52B-6A9C-4D7F-B458-FE4F9A4D0A23}" type="slidenum">
              <a:rPr lang="en-GB" sz="1100" smtClean="0">
                <a:solidFill>
                  <a:schemeClr val="accent3"/>
                </a:solidFill>
              </a:rPr>
              <a:pPr algn="r"/>
              <a:t>‹#›</a:t>
            </a:fld>
            <a:endParaRPr lang="en-GB" sz="11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Myriad Pro" panose="020B0503030403020204" pitchFamily="34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Myriad Pro" panose="020B0503030403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@bop.co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6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18.xml"/><Relationship Id="rId7" Type="http://schemas.openxmlformats.org/officeDocument/2006/relationships/diagramLayout" Target="../diagrams/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6.bin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2B8DD-803A-6466-AF53-2410580AB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239" y="841363"/>
            <a:ext cx="4442254" cy="1174745"/>
          </a:xfrm>
        </p:spPr>
        <p:txBody>
          <a:bodyPr/>
          <a:lstStyle/>
          <a:p>
            <a:r>
              <a:rPr lang="en-GB" sz="3200" dirty="0"/>
              <a:t>Research support to </a:t>
            </a:r>
            <a:r>
              <a:rPr lang="en-GB" sz="3200" dirty="0" err="1"/>
              <a:t>BAFA</a:t>
            </a:r>
            <a:r>
              <a:rPr lang="en-GB" sz="3200" dirty="0"/>
              <a:t> and FMB4</a:t>
            </a:r>
          </a:p>
          <a:p>
            <a:endParaRPr lang="en-GB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4140ED-F95F-A895-6744-1F4663FC5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9" y="1730774"/>
            <a:ext cx="4442254" cy="276999"/>
          </a:xfrm>
        </p:spPr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B70BD9-ED76-F44E-0EA5-30ECA8BB3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239" y="2196879"/>
            <a:ext cx="4442254" cy="276999"/>
          </a:xfrm>
        </p:spPr>
        <p:txBody>
          <a:bodyPr/>
          <a:lstStyle/>
          <a:p>
            <a:r>
              <a:rPr lang="en-GB" dirty="0"/>
              <a:t>November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25FB69-72BF-C4C7-F0C7-15CEE7BEEBB8}"/>
              </a:ext>
            </a:extLst>
          </p:cNvPr>
          <p:cNvCxnSpPr>
            <a:cxnSpLocks/>
          </p:cNvCxnSpPr>
          <p:nvPr/>
        </p:nvCxnSpPr>
        <p:spPr>
          <a:xfrm>
            <a:off x="389238" y="488093"/>
            <a:ext cx="1141352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C2BB29-CA9D-710A-D124-0540FD3D04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6A53DC89-9BD2-DF06-2EA3-AD91EF30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r="25034"/>
          <a:stretch/>
        </p:blipFill>
        <p:spPr>
          <a:xfrm>
            <a:off x="5134248" y="8186"/>
            <a:ext cx="7057752" cy="68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4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7E9527-435E-48A8-9204-0D6D4AA966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7E9527-435E-48A8-9204-0D6D4AA9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69217E6-C63B-2294-168F-9AFF0D31CE1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9055460"/>
              </p:ext>
            </p:extLst>
          </p:nvPr>
        </p:nvGraphicFramePr>
        <p:xfrm>
          <a:off x="741962" y="1124562"/>
          <a:ext cx="6941725" cy="576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6">
                  <a:extLst>
                    <a:ext uri="{9D8B030D-6E8A-4147-A177-3AD203B41FA5}">
                      <a16:colId xmlns:a16="http://schemas.microsoft.com/office/drawing/2014/main" val="1283772673"/>
                    </a:ext>
                  </a:extLst>
                </a:gridCol>
                <a:gridCol w="316542">
                  <a:extLst>
                    <a:ext uri="{9D8B030D-6E8A-4147-A177-3AD203B41FA5}">
                      <a16:colId xmlns:a16="http://schemas.microsoft.com/office/drawing/2014/main" val="437092606"/>
                    </a:ext>
                  </a:extLst>
                </a:gridCol>
                <a:gridCol w="1596508">
                  <a:extLst>
                    <a:ext uri="{9D8B030D-6E8A-4147-A177-3AD203B41FA5}">
                      <a16:colId xmlns:a16="http://schemas.microsoft.com/office/drawing/2014/main" val="774319352"/>
                    </a:ext>
                  </a:extLst>
                </a:gridCol>
                <a:gridCol w="290696">
                  <a:extLst>
                    <a:ext uri="{9D8B030D-6E8A-4147-A177-3AD203B41FA5}">
                      <a16:colId xmlns:a16="http://schemas.microsoft.com/office/drawing/2014/main" val="347051467"/>
                    </a:ext>
                  </a:extLst>
                </a:gridCol>
                <a:gridCol w="316542">
                  <a:extLst>
                    <a:ext uri="{9D8B030D-6E8A-4147-A177-3AD203B41FA5}">
                      <a16:colId xmlns:a16="http://schemas.microsoft.com/office/drawing/2014/main" val="2764327588"/>
                    </a:ext>
                  </a:extLst>
                </a:gridCol>
                <a:gridCol w="1594735">
                  <a:extLst>
                    <a:ext uri="{9D8B030D-6E8A-4147-A177-3AD203B41FA5}">
                      <a16:colId xmlns:a16="http://schemas.microsoft.com/office/drawing/2014/main" val="926621789"/>
                    </a:ext>
                  </a:extLst>
                </a:gridCol>
                <a:gridCol w="290696">
                  <a:extLst>
                    <a:ext uri="{9D8B030D-6E8A-4147-A177-3AD203B41FA5}">
                      <a16:colId xmlns:a16="http://schemas.microsoft.com/office/drawing/2014/main" val="2163320090"/>
                    </a:ext>
                  </a:extLst>
                </a:gridCol>
                <a:gridCol w="316542">
                  <a:extLst>
                    <a:ext uri="{9D8B030D-6E8A-4147-A177-3AD203B41FA5}">
                      <a16:colId xmlns:a16="http://schemas.microsoft.com/office/drawing/2014/main" val="1793078204"/>
                    </a:ext>
                  </a:extLst>
                </a:gridCol>
                <a:gridCol w="1518668">
                  <a:extLst>
                    <a:ext uri="{9D8B030D-6E8A-4147-A177-3AD203B41FA5}">
                      <a16:colId xmlns:a16="http://schemas.microsoft.com/office/drawing/2014/main" val="2409956733"/>
                    </a:ext>
                  </a:extLst>
                </a:gridCol>
                <a:gridCol w="366764">
                  <a:extLst>
                    <a:ext uri="{9D8B030D-6E8A-4147-A177-3AD203B41FA5}">
                      <a16:colId xmlns:a16="http://schemas.microsoft.com/office/drawing/2014/main" val="3132864132"/>
                    </a:ext>
                  </a:extLst>
                </a:gridCol>
                <a:gridCol w="290696">
                  <a:extLst>
                    <a:ext uri="{9D8B030D-6E8A-4147-A177-3AD203B41FA5}">
                      <a16:colId xmlns:a16="http://schemas.microsoft.com/office/drawing/2014/main" val="1277929972"/>
                    </a:ext>
                  </a:extLst>
                </a:gridCol>
              </a:tblGrid>
              <a:tr h="613664"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0">
                          <a:solidFill>
                            <a:schemeClr val="accent2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accent2"/>
                          </a:solidFill>
                          <a:latin typeface="+mn-lt"/>
                        </a:rPr>
                        <a:t>Management group </a:t>
                      </a:r>
                    </a:p>
                  </a:txBody>
                  <a:tcPr marL="0" marR="0" marT="0" marB="54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72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0">
                          <a:solidFill>
                            <a:schemeClr val="accent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accent2"/>
                          </a:solidFill>
                          <a:latin typeface="+mn-lt"/>
                        </a:rPr>
                        <a:t>Advisory group</a:t>
                      </a:r>
                    </a:p>
                  </a:txBody>
                  <a:tcPr marL="0" marR="0" marT="0" marB="54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72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0">
                          <a:solidFill>
                            <a:schemeClr val="accent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9BA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Partners</a:t>
                      </a:r>
                    </a:p>
                  </a:txBody>
                  <a:tcPr marL="0" marR="0" marT="0" marB="54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72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89BA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72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082099"/>
                  </a:ext>
                </a:extLst>
              </a:tr>
              <a:tr h="3663486">
                <a:tc>
                  <a:txBody>
                    <a:bodyPr/>
                    <a:lstStyle/>
                    <a:p>
                      <a:endParaRPr lang="en-GB" sz="10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BOP Consulting – Jonathan Todd, Rhiannon Davies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BAFA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Fiona Goh, Aline Imray, Naomi Taylor (BCU) and board representatives </a:t>
                      </a:r>
                    </a:p>
                  </a:txBody>
                  <a:tcPr marL="0" marR="0" marT="108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GB" sz="120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0" marR="0" marT="108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Association of Festival Organisers (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AFO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- Steve Heap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Association of Independent Festivals (AIF) - John Rostron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Black Lives in Music – Roger Wilson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DHA Communications - Jon Flinn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Julie’s Bicycle - Danielle Pipe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Outdoor Arts – David Doust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Tonic - Lucy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Kerbel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08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Association of British Orchestras (ABO)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Association of Event Management Educators (AEME)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Association of Irish Festival Events (AOIFE)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Attitude is Everything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Birmingham City University (BCU)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British Association of Concert Halls (BACH)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Creative UK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European Festivals Association (EFA)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Events Industry Forum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Jazz Promotion Network (JPN)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Making Music</a:t>
                      </a:r>
                    </a:p>
                  </a:txBody>
                  <a:tcPr marL="0" marR="0" marT="108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08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08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6571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EB36358E-3145-83FA-419A-2AF9FCC5E9D1}"/>
              </a:ext>
            </a:extLst>
          </p:cNvPr>
          <p:cNvGrpSpPr/>
          <p:nvPr/>
        </p:nvGrpSpPr>
        <p:grpSpPr>
          <a:xfrm>
            <a:off x="2783632" y="1700807"/>
            <a:ext cx="264861" cy="3672408"/>
            <a:chOff x="3146797" y="2497258"/>
            <a:chExt cx="264861" cy="351886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7E2B4C-56DD-B2DB-7174-2C89411DF645}"/>
                </a:ext>
              </a:extLst>
            </p:cNvPr>
            <p:cNvCxnSpPr/>
            <p:nvPr/>
          </p:nvCxnSpPr>
          <p:spPr>
            <a:xfrm>
              <a:off x="3146797" y="2497258"/>
              <a:ext cx="0" cy="279995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DF70562-4947-7C77-A953-38E4FA8DDB7C}"/>
                </a:ext>
              </a:extLst>
            </p:cNvPr>
            <p:cNvCxnSpPr>
              <a:cxnSpLocks/>
            </p:cNvCxnSpPr>
            <p:nvPr/>
          </p:nvCxnSpPr>
          <p:spPr>
            <a:xfrm>
              <a:off x="3146797" y="5801710"/>
              <a:ext cx="0" cy="214411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AF368C0-2412-142C-C997-C9FF9BCB0BF7}"/>
                </a:ext>
              </a:extLst>
            </p:cNvPr>
            <p:cNvCxnSpPr>
              <a:cxnSpLocks/>
            </p:cNvCxnSpPr>
            <p:nvPr/>
          </p:nvCxnSpPr>
          <p:spPr>
            <a:xfrm>
              <a:off x="3146797" y="5297214"/>
              <a:ext cx="264861" cy="25224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E2BB78-52F7-2204-535A-9D9F5C7B34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797" y="5549462"/>
              <a:ext cx="264861" cy="25224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AD6FFE-E29D-2133-1EC8-F2F761E54AB5}"/>
              </a:ext>
            </a:extLst>
          </p:cNvPr>
          <p:cNvGrpSpPr/>
          <p:nvPr/>
        </p:nvGrpSpPr>
        <p:grpSpPr>
          <a:xfrm>
            <a:off x="4967875" y="1700807"/>
            <a:ext cx="264861" cy="3672408"/>
            <a:chOff x="3146797" y="2497258"/>
            <a:chExt cx="264861" cy="351886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7D0A25-12E5-D869-AA5D-187C75F3FB63}"/>
                </a:ext>
              </a:extLst>
            </p:cNvPr>
            <p:cNvCxnSpPr/>
            <p:nvPr/>
          </p:nvCxnSpPr>
          <p:spPr>
            <a:xfrm>
              <a:off x="3146797" y="2497258"/>
              <a:ext cx="0" cy="279995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A7A39F3-1579-9741-DEA4-FB4FEAD6BBB0}"/>
                </a:ext>
              </a:extLst>
            </p:cNvPr>
            <p:cNvCxnSpPr>
              <a:cxnSpLocks/>
            </p:cNvCxnSpPr>
            <p:nvPr/>
          </p:nvCxnSpPr>
          <p:spPr>
            <a:xfrm>
              <a:off x="3146797" y="5801710"/>
              <a:ext cx="0" cy="214411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38772AE-8B4A-AF62-10C7-0286F26D1F72}"/>
                </a:ext>
              </a:extLst>
            </p:cNvPr>
            <p:cNvCxnSpPr>
              <a:cxnSpLocks/>
            </p:cNvCxnSpPr>
            <p:nvPr/>
          </p:nvCxnSpPr>
          <p:spPr>
            <a:xfrm>
              <a:off x="3146797" y="5297214"/>
              <a:ext cx="264861" cy="25224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210D81-DB47-1442-1134-532C2B9DA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797" y="5549462"/>
              <a:ext cx="264861" cy="25224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4F8A50-A203-0FCE-E6AC-0D43FF205022}"/>
              </a:ext>
            </a:extLst>
          </p:cNvPr>
          <p:cNvGrpSpPr/>
          <p:nvPr/>
        </p:nvGrpSpPr>
        <p:grpSpPr>
          <a:xfrm>
            <a:off x="7152118" y="1700807"/>
            <a:ext cx="264861" cy="3672408"/>
            <a:chOff x="3146797" y="2497258"/>
            <a:chExt cx="264861" cy="351886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E664673-EF15-5C71-BBB5-53EA29D6966E}"/>
                </a:ext>
              </a:extLst>
            </p:cNvPr>
            <p:cNvCxnSpPr/>
            <p:nvPr/>
          </p:nvCxnSpPr>
          <p:spPr>
            <a:xfrm>
              <a:off x="3146797" y="2497258"/>
              <a:ext cx="0" cy="279995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A36115-25E2-1AEA-D71C-EBCD2173FD63}"/>
                </a:ext>
              </a:extLst>
            </p:cNvPr>
            <p:cNvCxnSpPr>
              <a:cxnSpLocks/>
            </p:cNvCxnSpPr>
            <p:nvPr/>
          </p:nvCxnSpPr>
          <p:spPr>
            <a:xfrm>
              <a:off x="3146797" y="5801710"/>
              <a:ext cx="0" cy="214411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3C8324-E25F-52D4-EB3B-3EFF0A6654FC}"/>
                </a:ext>
              </a:extLst>
            </p:cNvPr>
            <p:cNvCxnSpPr>
              <a:cxnSpLocks/>
            </p:cNvCxnSpPr>
            <p:nvPr/>
          </p:nvCxnSpPr>
          <p:spPr>
            <a:xfrm>
              <a:off x="3146797" y="5297214"/>
              <a:ext cx="264861" cy="25224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A985253-6578-D627-BE44-C081D0626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797" y="5549462"/>
              <a:ext cx="264861" cy="25224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92B9068-615A-9F5E-6935-24B0F13AB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90739"/>
            <a:ext cx="11413523" cy="283075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We will be supported in meeting these challenges </a:t>
            </a:r>
          </a:p>
          <a:p>
            <a:endParaRPr lang="en-GB" dirty="0">
              <a:solidFill>
                <a:schemeClr val="accent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75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A1D431-033D-132E-EF08-D1BA2AF3C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BAF53F-685F-782E-DE09-BAC92E3438B3}"/>
              </a:ext>
            </a:extLst>
          </p:cNvPr>
          <p:cNvSpPr/>
          <p:nvPr/>
        </p:nvSpPr>
        <p:spPr>
          <a:xfrm>
            <a:off x="389234" y="3849803"/>
            <a:ext cx="2565722" cy="891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12D3F"/>
                </a:solidFill>
              </a:rPr>
              <a:t>Advisory board review and assessment, including of arts festival definition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B83440D-EFE2-6ACB-6131-8C39637EB788}"/>
              </a:ext>
            </a:extLst>
          </p:cNvPr>
          <p:cNvSpPr/>
          <p:nvPr/>
        </p:nvSpPr>
        <p:spPr>
          <a:xfrm>
            <a:off x="389234" y="5051878"/>
            <a:ext cx="2565722" cy="891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12D3F"/>
                </a:solidFill>
              </a:rPr>
              <a:t>Final sign off from </a:t>
            </a:r>
            <a:r>
              <a:rPr lang="en-US" sz="1200" dirty="0" err="1">
                <a:solidFill>
                  <a:srgbClr val="212D3F"/>
                </a:solidFill>
              </a:rPr>
              <a:t>BAFA</a:t>
            </a:r>
            <a:r>
              <a:rPr lang="en-US" sz="1200" dirty="0">
                <a:solidFill>
                  <a:srgbClr val="212D3F"/>
                </a:solidFill>
              </a:rPr>
              <a:t> &amp;</a:t>
            </a:r>
          </a:p>
          <a:p>
            <a:pPr algn="ctr"/>
            <a:r>
              <a:rPr lang="en-US" sz="1200" dirty="0">
                <a:solidFill>
                  <a:srgbClr val="212D3F"/>
                </a:solidFill>
              </a:rPr>
              <a:t>Survey circulation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EF46B0-7784-64F2-5956-AA04B1BDC232}"/>
              </a:ext>
            </a:extLst>
          </p:cNvPr>
          <p:cNvSpPr/>
          <p:nvPr/>
        </p:nvSpPr>
        <p:spPr>
          <a:xfrm>
            <a:off x="389235" y="2619648"/>
            <a:ext cx="2565722" cy="891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Survey development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(Input: </a:t>
            </a:r>
            <a:r>
              <a:rPr lang="en-US" sz="1200" dirty="0" err="1">
                <a:solidFill>
                  <a:schemeClr val="tx1"/>
                </a:solidFill>
              </a:rPr>
              <a:t>BAFA</a:t>
            </a:r>
            <a:r>
              <a:rPr lang="en-US" sz="1200" dirty="0">
                <a:solidFill>
                  <a:schemeClr val="tx1"/>
                </a:solidFill>
              </a:rPr>
              <a:t> &amp; desk research)</a:t>
            </a:r>
          </a:p>
        </p:txBody>
      </p:sp>
      <p:graphicFrame>
        <p:nvGraphicFramePr>
          <p:cNvPr id="62" name="Table 47">
            <a:extLst>
              <a:ext uri="{FF2B5EF4-FFF2-40B4-BE49-F238E27FC236}">
                <a16:creationId xmlns:a16="http://schemas.microsoft.com/office/drawing/2014/main" id="{6E06E1B1-13F7-8855-C3B3-B55BE4E7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26963"/>
              </p:ext>
            </p:extLst>
          </p:nvPr>
        </p:nvGraphicFramePr>
        <p:xfrm>
          <a:off x="388526" y="1917921"/>
          <a:ext cx="11190027" cy="370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42785">
                  <a:extLst>
                    <a:ext uri="{9D8B030D-6E8A-4147-A177-3AD203B41FA5}">
                      <a16:colId xmlns:a16="http://schemas.microsoft.com/office/drawing/2014/main" val="1817662940"/>
                    </a:ext>
                  </a:extLst>
                </a:gridCol>
                <a:gridCol w="272844">
                  <a:extLst>
                    <a:ext uri="{9D8B030D-6E8A-4147-A177-3AD203B41FA5}">
                      <a16:colId xmlns:a16="http://schemas.microsoft.com/office/drawing/2014/main" val="95158946"/>
                    </a:ext>
                  </a:extLst>
                </a:gridCol>
                <a:gridCol w="2585522">
                  <a:extLst>
                    <a:ext uri="{9D8B030D-6E8A-4147-A177-3AD203B41FA5}">
                      <a16:colId xmlns:a16="http://schemas.microsoft.com/office/drawing/2014/main" val="2337838570"/>
                    </a:ext>
                  </a:extLst>
                </a:gridCol>
                <a:gridCol w="53923">
                  <a:extLst>
                    <a:ext uri="{9D8B030D-6E8A-4147-A177-3AD203B41FA5}">
                      <a16:colId xmlns:a16="http://schemas.microsoft.com/office/drawing/2014/main" val="3354366518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3746193115"/>
                    </a:ext>
                  </a:extLst>
                </a:gridCol>
                <a:gridCol w="2650453">
                  <a:extLst>
                    <a:ext uri="{9D8B030D-6E8A-4147-A177-3AD203B41FA5}">
                      <a16:colId xmlns:a16="http://schemas.microsoft.com/office/drawing/2014/main" val="3722278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50" baseline="0" dirty="0">
                          <a:solidFill>
                            <a:srgbClr val="212D3F"/>
                          </a:solidFill>
                        </a:rPr>
                        <a:t>1.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spc="50" baseline="0" dirty="0">
                        <a:solidFill>
                          <a:srgbClr val="212D3F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50" baseline="0" dirty="0">
                          <a:solidFill>
                            <a:srgbClr val="212D3F"/>
                          </a:solidFill>
                        </a:rPr>
                        <a:t>2. CIRCULATION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spc="50" baseline="0" dirty="0">
                        <a:solidFill>
                          <a:srgbClr val="212D3F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50" baseline="0" dirty="0">
                          <a:solidFill>
                            <a:srgbClr val="212D3F"/>
                          </a:solidFill>
                        </a:rPr>
                        <a:t>3. ANALYSIS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50" baseline="0" dirty="0">
                          <a:solidFill>
                            <a:srgbClr val="212D3F"/>
                          </a:solidFill>
                        </a:rPr>
                        <a:t>4. REPORTING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032538"/>
                  </a:ext>
                </a:extLst>
              </a:tr>
            </a:tbl>
          </a:graphicData>
        </a:graphic>
      </p:graphicFrame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3282346-A290-EF54-8F08-8F97EB39A02F}"/>
              </a:ext>
            </a:extLst>
          </p:cNvPr>
          <p:cNvCxnSpPr>
            <a:cxnSpLocks/>
          </p:cNvCxnSpPr>
          <p:nvPr/>
        </p:nvCxnSpPr>
        <p:spPr>
          <a:xfrm>
            <a:off x="394636" y="2338939"/>
            <a:ext cx="113963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BCF5B70-9B14-3515-0BA5-4A587D0827F2}"/>
              </a:ext>
            </a:extLst>
          </p:cNvPr>
          <p:cNvSpPr txBox="1">
            <a:spLocks/>
          </p:cNvSpPr>
          <p:nvPr/>
        </p:nvSpPr>
        <p:spPr>
          <a:xfrm>
            <a:off x="389236" y="651971"/>
            <a:ext cx="11413523" cy="332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yriad Pro" panose="020B050303040302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yriad Pro" panose="020B0503030403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212D3F"/>
                </a:solidFill>
              </a:rPr>
              <a:t>Four stages in detail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291D37-2367-304A-9B4E-2D9CF593EB3C}"/>
              </a:ext>
            </a:extLst>
          </p:cNvPr>
          <p:cNvCxnSpPr>
            <a:cxnSpLocks/>
            <a:stCxn id="52" idx="2"/>
            <a:endCxn id="58" idx="0"/>
          </p:cNvCxnSpPr>
          <p:nvPr/>
        </p:nvCxnSpPr>
        <p:spPr>
          <a:xfrm>
            <a:off x="1672095" y="4741512"/>
            <a:ext cx="0" cy="310366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5F6ACDD-42AB-73C5-9601-4814DC68F449}"/>
              </a:ext>
            </a:extLst>
          </p:cNvPr>
          <p:cNvCxnSpPr>
            <a:cxnSpLocks/>
          </p:cNvCxnSpPr>
          <p:nvPr/>
        </p:nvCxnSpPr>
        <p:spPr>
          <a:xfrm>
            <a:off x="406448" y="6339439"/>
            <a:ext cx="113963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D6020B0-42D2-7674-F268-2C08BACCD79D}"/>
              </a:ext>
            </a:extLst>
          </p:cNvPr>
          <p:cNvSpPr/>
          <p:nvPr/>
        </p:nvSpPr>
        <p:spPr>
          <a:xfrm>
            <a:off x="3259434" y="3849803"/>
            <a:ext cx="2565722" cy="891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12D3F"/>
                </a:solidFill>
              </a:rPr>
              <a:t>Direct circulation to </a:t>
            </a:r>
            <a:r>
              <a:rPr lang="en-US" sz="1200" dirty="0" err="1">
                <a:solidFill>
                  <a:srgbClr val="212D3F"/>
                </a:solidFill>
              </a:rPr>
              <a:t>BAFA</a:t>
            </a:r>
            <a:r>
              <a:rPr lang="en-US" sz="1200" dirty="0">
                <a:solidFill>
                  <a:srgbClr val="212D3F"/>
                </a:solidFill>
              </a:rPr>
              <a:t> membership and members of other trade bodies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E9D0044-6098-9EB9-6A33-0E964F0AE029}"/>
              </a:ext>
            </a:extLst>
          </p:cNvPr>
          <p:cNvSpPr/>
          <p:nvPr/>
        </p:nvSpPr>
        <p:spPr>
          <a:xfrm>
            <a:off x="3259434" y="5051878"/>
            <a:ext cx="2565722" cy="891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12D3F"/>
                </a:solidFill>
              </a:rPr>
              <a:t>Indirect circulation to other festivals (social media, newsletters, and third party forwarding)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DB36CF4-C4C6-EE8F-13AB-B5962446A388}"/>
              </a:ext>
            </a:extLst>
          </p:cNvPr>
          <p:cNvSpPr/>
          <p:nvPr/>
        </p:nvSpPr>
        <p:spPr>
          <a:xfrm>
            <a:off x="3259435" y="2619648"/>
            <a:ext cx="2565722" cy="891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Survey live and open for responses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BE3C5A7-D87D-0CAD-B1A8-3D49050498FF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4542295" y="4741512"/>
            <a:ext cx="0" cy="310366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7F856906-5508-68A5-16A0-CA201C2C64CB}"/>
              </a:ext>
            </a:extLst>
          </p:cNvPr>
          <p:cNvSpPr/>
          <p:nvPr/>
        </p:nvSpPr>
        <p:spPr>
          <a:xfrm>
            <a:off x="6146800" y="3849803"/>
            <a:ext cx="2565722" cy="891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/>
                </a:solidFill>
              </a:rPr>
              <a:t>Breakdown analysis of responses based on areas of interest (e.g. nations / size of festival / type of festival).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E8ED40-3F51-8D20-373C-A26C012AD0A1}"/>
              </a:ext>
            </a:extLst>
          </p:cNvPr>
          <p:cNvSpPr/>
          <p:nvPr/>
        </p:nvSpPr>
        <p:spPr>
          <a:xfrm>
            <a:off x="6146801" y="2619648"/>
            <a:ext cx="2565722" cy="891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Full survey analysis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3B90DC9-F2FD-F370-8D04-D6D86BDB4303}"/>
              </a:ext>
            </a:extLst>
          </p:cNvPr>
          <p:cNvSpPr/>
          <p:nvPr/>
        </p:nvSpPr>
        <p:spPr>
          <a:xfrm>
            <a:off x="9055100" y="3849803"/>
            <a:ext cx="2565722" cy="891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12D3F"/>
                </a:solidFill>
              </a:rPr>
              <a:t>Executive Summary development &amp; Case study report development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E9D8419-1D6F-454F-6B08-32778635E313}"/>
              </a:ext>
            </a:extLst>
          </p:cNvPr>
          <p:cNvSpPr/>
          <p:nvPr/>
        </p:nvSpPr>
        <p:spPr>
          <a:xfrm>
            <a:off x="9055100" y="5051878"/>
            <a:ext cx="2565722" cy="891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12D3F"/>
                </a:solidFill>
              </a:rPr>
              <a:t>Findings shared at next year’s conference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3CC4B7-4416-3AFD-96F5-DF83F01B59F9}"/>
              </a:ext>
            </a:extLst>
          </p:cNvPr>
          <p:cNvSpPr/>
          <p:nvPr/>
        </p:nvSpPr>
        <p:spPr>
          <a:xfrm>
            <a:off x="9055101" y="2619648"/>
            <a:ext cx="2565722" cy="891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Reporting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(Input: Survey analysis &amp; other research strands)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CD4BE0-8F13-AE6D-E392-2E4D94DFC4DA}"/>
              </a:ext>
            </a:extLst>
          </p:cNvPr>
          <p:cNvCxnSpPr>
            <a:cxnSpLocks/>
            <a:stCxn id="88" idx="2"/>
            <a:endCxn id="89" idx="0"/>
          </p:cNvCxnSpPr>
          <p:nvPr/>
        </p:nvCxnSpPr>
        <p:spPr>
          <a:xfrm>
            <a:off x="10337961" y="4741512"/>
            <a:ext cx="0" cy="310366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024205B-2DF3-CE05-AC85-A6B44FD88E6D}"/>
              </a:ext>
            </a:extLst>
          </p:cNvPr>
          <p:cNvCxnSpPr>
            <a:cxnSpLocks/>
            <a:stCxn id="92" idx="2"/>
          </p:cNvCxnSpPr>
          <p:nvPr/>
        </p:nvCxnSpPr>
        <p:spPr>
          <a:xfrm>
            <a:off x="10337962" y="3511358"/>
            <a:ext cx="160" cy="338445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30315B9-522D-46FE-1CB6-70A76D9FE260}"/>
              </a:ext>
            </a:extLst>
          </p:cNvPr>
          <p:cNvCxnSpPr>
            <a:cxnSpLocks/>
            <a:stCxn id="86" idx="2"/>
          </p:cNvCxnSpPr>
          <p:nvPr/>
        </p:nvCxnSpPr>
        <p:spPr>
          <a:xfrm flipH="1">
            <a:off x="7429661" y="3511358"/>
            <a:ext cx="1" cy="338445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3E52599-B2AE-6A36-AA29-DAEC426E461B}"/>
              </a:ext>
            </a:extLst>
          </p:cNvPr>
          <p:cNvCxnSpPr>
            <a:cxnSpLocks/>
            <a:stCxn id="78" idx="2"/>
            <a:endCxn id="74" idx="0"/>
          </p:cNvCxnSpPr>
          <p:nvPr/>
        </p:nvCxnSpPr>
        <p:spPr>
          <a:xfrm flipH="1">
            <a:off x="4542295" y="3511358"/>
            <a:ext cx="1" cy="338445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01B7B12-691D-B04B-E3E4-D74CCAE80C13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1672095" y="3511358"/>
            <a:ext cx="1" cy="338445"/>
          </a:xfrm>
          <a:prstGeom prst="straightConnector1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7440C1B-3635-1B4D-0E1B-6E135B3F5130}"/>
              </a:ext>
            </a:extLst>
          </p:cNvPr>
          <p:cNvSpPr txBox="1"/>
          <p:nvPr/>
        </p:nvSpPr>
        <p:spPr>
          <a:xfrm>
            <a:off x="406448" y="638319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1200" i="1" dirty="0">
                <a:solidFill>
                  <a:schemeClr val="tx1"/>
                </a:solidFill>
              </a:rPr>
              <a:t>December 2023 – January 2024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17CC7B9-4D9A-4A77-5210-E3C169260A93}"/>
              </a:ext>
            </a:extLst>
          </p:cNvPr>
          <p:cNvSpPr txBox="1"/>
          <p:nvPr/>
        </p:nvSpPr>
        <p:spPr>
          <a:xfrm>
            <a:off x="3424534" y="636937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1200" i="1" dirty="0">
                <a:solidFill>
                  <a:schemeClr val="tx1"/>
                </a:solidFill>
              </a:rPr>
              <a:t>February 2024 – March 2024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F283DCD-9814-7AE5-2AA7-C38F328F38FD}"/>
              </a:ext>
            </a:extLst>
          </p:cNvPr>
          <p:cNvSpPr txBox="1"/>
          <p:nvPr/>
        </p:nvSpPr>
        <p:spPr>
          <a:xfrm>
            <a:off x="6409034" y="637022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1200" i="1" dirty="0">
                <a:solidFill>
                  <a:schemeClr val="tx1"/>
                </a:solidFill>
              </a:rPr>
              <a:t>March 2024 – April 2024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48E0F3D-2115-F8CF-4675-CF59041E2B9B}"/>
              </a:ext>
            </a:extLst>
          </p:cNvPr>
          <p:cNvSpPr txBox="1"/>
          <p:nvPr/>
        </p:nvSpPr>
        <p:spPr>
          <a:xfrm>
            <a:off x="8893720" y="635555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1200" i="1" dirty="0">
                <a:solidFill>
                  <a:schemeClr val="tx1"/>
                </a:solidFill>
              </a:rPr>
              <a:t>May 2024 – June 2024 (plus conference)</a:t>
            </a:r>
          </a:p>
        </p:txBody>
      </p:sp>
    </p:spTree>
    <p:extLst>
      <p:ext uri="{BB962C8B-B14F-4D97-AF65-F5344CB8AC3E}">
        <p14:creationId xmlns:p14="http://schemas.microsoft.com/office/powerpoint/2010/main" val="11263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A1D431-033D-132E-EF08-D1BA2AF3C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BCF5B70-9B14-3515-0BA5-4A587D0827F2}"/>
              </a:ext>
            </a:extLst>
          </p:cNvPr>
          <p:cNvSpPr txBox="1">
            <a:spLocks/>
          </p:cNvSpPr>
          <p:nvPr/>
        </p:nvSpPr>
        <p:spPr>
          <a:xfrm>
            <a:off x="389236" y="651971"/>
            <a:ext cx="11413523" cy="332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yriad Pro" panose="020B050303040302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yriad Pro" panose="020B0503030403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212D3F"/>
                </a:solidFill>
              </a:rPr>
              <a:t>Impact framework – for discussion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62E57F-2EFD-381E-224A-A1D7178B9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157704"/>
              </p:ext>
            </p:extLst>
          </p:nvPr>
        </p:nvGraphicFramePr>
        <p:xfrm>
          <a:off x="743891" y="2091229"/>
          <a:ext cx="107042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11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DD778-DFDF-7E57-9900-68C2707930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8" y="607999"/>
            <a:ext cx="11413524" cy="1492716"/>
          </a:xfrm>
        </p:spPr>
        <p:txBody>
          <a:bodyPr/>
          <a:lstStyle/>
          <a:p>
            <a:pPr marL="0" marR="0" lvl="0" indent="0" algn="l" defTabSz="45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altLang="zh-CN" sz="2000" b="1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Jonathan Todd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/>
              </a:rPr>
              <a:t>, </a:t>
            </a:r>
            <a:r>
              <a: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Arial"/>
              </a:rPr>
              <a:t>Chief Economist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Arial"/>
            </a:endParaRPr>
          </a:p>
          <a:p>
            <a:pPr marL="0" marR="0" lvl="0" indent="0" algn="l" defTabSz="45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altLang="en-US" sz="2000" u="sng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jonathan@bop.co.uk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6075" marR="0" lvl="0" indent="-290513" algn="l" defTabSz="45633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56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7E9527-435E-48A8-9204-0D6D4AA966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7E9527-435E-48A8-9204-0D6D4AA9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C2239-210E-7410-1075-733C1C1F1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235" y="4027436"/>
            <a:ext cx="2643523" cy="1573941"/>
          </a:xfrm>
        </p:spPr>
        <p:txBody>
          <a:bodyPr wrap="square"/>
          <a:lstStyle/>
          <a:p>
            <a:pPr algn="ctr"/>
            <a:r>
              <a:rPr lang="en-GB" sz="1400" b="1">
                <a:solidFill>
                  <a:schemeClr val="accent4"/>
                </a:solidFill>
                <a:latin typeface="Arial" panose="020B0604020202020204" pitchFamily="34" charset="0"/>
              </a:rPr>
              <a:t>World-renowned practice </a:t>
            </a:r>
            <a:r>
              <a:rPr lang="en-GB" sz="1400">
                <a:solidFill>
                  <a:schemeClr val="accent4"/>
                </a:solidFill>
                <a:latin typeface="Arial" panose="020B0604020202020204" pitchFamily="34" charset="0"/>
              </a:rPr>
              <a:t>working with cultural organisations, sector bodies, </a:t>
            </a:r>
            <a:br>
              <a:rPr lang="en-GB" sz="1400">
                <a:solidFill>
                  <a:schemeClr val="accent4"/>
                </a:solidFill>
                <a:latin typeface="Arial" panose="020B0604020202020204" pitchFamily="34" charset="0"/>
              </a:rPr>
            </a:br>
            <a:r>
              <a:rPr lang="en-GB" sz="1400">
                <a:solidFill>
                  <a:schemeClr val="accent4"/>
                </a:solidFill>
                <a:latin typeface="Arial" panose="020B0604020202020204" pitchFamily="34" charset="0"/>
              </a:rPr>
              <a:t>and government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073E3E-863B-E0BB-75D6-7F5FACB1E7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567" y="4027436"/>
            <a:ext cx="2643523" cy="1573941"/>
          </a:xfrm>
        </p:spPr>
        <p:txBody>
          <a:bodyPr wrap="square"/>
          <a:lstStyle/>
          <a:p>
            <a:pPr algn="ctr"/>
            <a:r>
              <a:rPr lang="en-GB" sz="1400" b="1">
                <a:solidFill>
                  <a:srgbClr val="0F1F53"/>
                </a:solidFill>
                <a:latin typeface="Arial" panose="020B0604020202020204" pitchFamily="34" charset="0"/>
              </a:rPr>
              <a:t>Evidence focused </a:t>
            </a:r>
            <a:r>
              <a:rPr lang="en-GB" sz="1400">
                <a:solidFill>
                  <a:srgbClr val="0F1F53"/>
                </a:solidFill>
                <a:latin typeface="Arial" panose="020B0604020202020204" pitchFamily="34" charset="0"/>
              </a:rPr>
              <a:t>approach supported by exceptional research, data and analytical capabilities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02C3DA-8C1C-422A-B94A-988FA523EB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5899" y="4027436"/>
            <a:ext cx="2643523" cy="1573941"/>
          </a:xfrm>
        </p:spPr>
        <p:txBody>
          <a:bodyPr wrap="square"/>
          <a:lstStyle/>
          <a:p>
            <a:pPr algn="ctr"/>
            <a:r>
              <a:rPr lang="en-GB" sz="1400" b="1">
                <a:solidFill>
                  <a:srgbClr val="0F1F53"/>
                </a:solidFill>
                <a:latin typeface="Arial" panose="020B0604020202020204" pitchFamily="34" charset="0"/>
              </a:rPr>
              <a:t>Global reach and networks </a:t>
            </a:r>
            <a:br>
              <a:rPr lang="en-GB" sz="1400" b="1">
                <a:solidFill>
                  <a:srgbClr val="0F1F53"/>
                </a:solidFill>
                <a:latin typeface="Arial" panose="020B0604020202020204" pitchFamily="34" charset="0"/>
              </a:rPr>
            </a:br>
            <a:r>
              <a:rPr lang="en-GB" sz="1400">
                <a:solidFill>
                  <a:srgbClr val="0F1F53"/>
                </a:solidFill>
                <a:latin typeface="Arial" panose="020B0604020202020204" pitchFamily="34" charset="0"/>
              </a:rPr>
              <a:t>as convenor of World Cities Culture Forum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17915C-4B66-FC92-0F51-E96484ECA1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59231" y="4027436"/>
            <a:ext cx="2643523" cy="1573941"/>
          </a:xfrm>
        </p:spPr>
        <p:txBody>
          <a:bodyPr wrap="square"/>
          <a:lstStyle/>
          <a:p>
            <a:pPr algn="ctr"/>
            <a:r>
              <a:rPr lang="en-GB" sz="1400" b="1">
                <a:solidFill>
                  <a:srgbClr val="0F1F53"/>
                </a:solidFill>
                <a:latin typeface="Arial" panose="020B0604020202020204" pitchFamily="34" charset="0"/>
              </a:rPr>
              <a:t>Deep expertise</a:t>
            </a:r>
            <a:r>
              <a:rPr lang="en-GB" sz="1400">
                <a:solidFill>
                  <a:srgbClr val="0F1F53"/>
                </a:solidFill>
                <a:latin typeface="Arial" panose="020B0604020202020204" pitchFamily="34" charset="0"/>
              </a:rPr>
              <a:t> in our team </a:t>
            </a:r>
            <a:br>
              <a:rPr lang="en-GB" sz="1400">
                <a:solidFill>
                  <a:srgbClr val="0F1F53"/>
                </a:solidFill>
                <a:latin typeface="Arial" panose="020B0604020202020204" pitchFamily="34" charset="0"/>
              </a:rPr>
            </a:br>
            <a:r>
              <a:rPr lang="en-GB" sz="1400">
                <a:solidFill>
                  <a:srgbClr val="0F1F53"/>
                </a:solidFill>
                <a:latin typeface="Arial" panose="020B0604020202020204" pitchFamily="34" charset="0"/>
              </a:rPr>
              <a:t>of 30 – delivering over 100 projects a year from offices across the UK &amp; China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93B5B97-2C28-9998-B538-97B68C2F2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11413523" cy="283075"/>
          </a:xfrm>
        </p:spPr>
        <p:txBody>
          <a:bodyPr/>
          <a:lstStyle/>
          <a:p>
            <a:r>
              <a:rPr lang="en-GB" dirty="0"/>
              <a:t>About BOP Consulting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E4B59A-13F5-72C2-CADE-17CBD0C10F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7891ED-9C67-C93A-9AAE-643B77D5FBB0}"/>
              </a:ext>
            </a:extLst>
          </p:cNvPr>
          <p:cNvCxnSpPr>
            <a:cxnSpLocks/>
          </p:cNvCxnSpPr>
          <p:nvPr/>
        </p:nvCxnSpPr>
        <p:spPr>
          <a:xfrm>
            <a:off x="389232" y="3883482"/>
            <a:ext cx="26435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8161808-2C05-2E6E-D440-C5DF7CD0976E}"/>
              </a:ext>
            </a:extLst>
          </p:cNvPr>
          <p:cNvCxnSpPr>
            <a:cxnSpLocks/>
          </p:cNvCxnSpPr>
          <p:nvPr/>
        </p:nvCxnSpPr>
        <p:spPr>
          <a:xfrm>
            <a:off x="3312564" y="3883482"/>
            <a:ext cx="26435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28DCF9C-08F4-86EC-11F0-430D532CFF88}"/>
              </a:ext>
            </a:extLst>
          </p:cNvPr>
          <p:cNvCxnSpPr>
            <a:cxnSpLocks/>
          </p:cNvCxnSpPr>
          <p:nvPr/>
        </p:nvCxnSpPr>
        <p:spPr>
          <a:xfrm>
            <a:off x="9159228" y="3883482"/>
            <a:ext cx="26435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ACDE99D-2A42-90A9-EB0B-8DBD8B8A5B06}"/>
              </a:ext>
            </a:extLst>
          </p:cNvPr>
          <p:cNvCxnSpPr>
            <a:cxnSpLocks/>
          </p:cNvCxnSpPr>
          <p:nvPr/>
        </p:nvCxnSpPr>
        <p:spPr>
          <a:xfrm>
            <a:off x="6235896" y="3883482"/>
            <a:ext cx="26435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F13CA92-ED78-7D54-4082-B22BED4346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" b="2558"/>
          <a:stretch/>
        </p:blipFill>
        <p:spPr>
          <a:xfrm rot="544321">
            <a:off x="3768834" y="2301197"/>
            <a:ext cx="1733481" cy="16736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3562F6-86BE-4C1A-E10B-E77A24E72C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5" b="11345"/>
          <a:stretch/>
        </p:blipFill>
        <p:spPr>
          <a:xfrm>
            <a:off x="9336360" y="2083264"/>
            <a:ext cx="2235129" cy="17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32E237-9474-80CC-96D6-E2B4BB4656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83" b="17883"/>
          <a:stretch/>
        </p:blipFill>
        <p:spPr>
          <a:xfrm>
            <a:off x="479376" y="2083264"/>
            <a:ext cx="2448000" cy="17164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39C819-F1D1-97A5-2C09-AB06F76A3ED5}"/>
              </a:ext>
            </a:extLst>
          </p:cNvPr>
          <p:cNvPicPr>
            <a:picLocks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7" b="23427"/>
          <a:stretch/>
        </p:blipFill>
        <p:spPr>
          <a:xfrm>
            <a:off x="6240016" y="2299288"/>
            <a:ext cx="2541600" cy="15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6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1A2BE-93BB-B613-AB8A-DC19E880B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553F5-C4C6-DE9B-22B5-9D6B036E0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7" y="676633"/>
            <a:ext cx="10569915" cy="348978"/>
          </a:xfrm>
        </p:spPr>
        <p:txBody>
          <a:bodyPr/>
          <a:lstStyle/>
          <a:p>
            <a:r>
              <a:rPr lang="en-GB" sz="2400" dirty="0"/>
              <a:t>We bring global insight from our portfolio of research and strategy projects</a:t>
            </a:r>
            <a:r>
              <a:rPr lang="en-GB" sz="2400" dirty="0">
                <a:highlight>
                  <a:srgbClr val="FFFF00"/>
                </a:highlight>
              </a:rPr>
              <a:t>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0B9AEF-A087-A093-2F51-C674F1DA36E4}"/>
              </a:ext>
            </a:extLst>
          </p:cNvPr>
          <p:cNvGrpSpPr/>
          <p:nvPr/>
        </p:nvGrpSpPr>
        <p:grpSpPr>
          <a:xfrm>
            <a:off x="304856" y="2254130"/>
            <a:ext cx="6096000" cy="307777"/>
            <a:chOff x="304856" y="1697233"/>
            <a:chExt cx="6096000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02B7AE-C3D2-9F93-AADB-FEF186AA8DE0}"/>
                </a:ext>
              </a:extLst>
            </p:cNvPr>
            <p:cNvSpPr txBox="1"/>
            <p:nvPr/>
          </p:nvSpPr>
          <p:spPr>
            <a:xfrm>
              <a:off x="304856" y="1697233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89BA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Economic impact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C2BFC30-443E-AAEF-0499-AAAF82D898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37" y="2005010"/>
              <a:ext cx="3600000" cy="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9401E2-F3CE-3F9A-73FF-F9D96BBB6804}"/>
              </a:ext>
            </a:extLst>
          </p:cNvPr>
          <p:cNvGrpSpPr/>
          <p:nvPr/>
        </p:nvGrpSpPr>
        <p:grpSpPr>
          <a:xfrm>
            <a:off x="4182705" y="2254129"/>
            <a:ext cx="6096000" cy="307777"/>
            <a:chOff x="304856" y="1697233"/>
            <a:chExt cx="6096000" cy="3077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18CE94-BA2B-7E68-46FD-65958BD846F7}"/>
                </a:ext>
              </a:extLst>
            </p:cNvPr>
            <p:cNvSpPr txBox="1"/>
            <p:nvPr/>
          </p:nvSpPr>
          <p:spPr>
            <a:xfrm>
              <a:off x="304856" y="1697233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89BA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Research and evaluation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1C5DA6-2AF1-CF05-0292-7D90BA5AF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37" y="2005010"/>
              <a:ext cx="3600000" cy="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C0038D-7ED4-48B0-54ED-6831916276A8}"/>
              </a:ext>
            </a:extLst>
          </p:cNvPr>
          <p:cNvGrpSpPr/>
          <p:nvPr/>
        </p:nvGrpSpPr>
        <p:grpSpPr>
          <a:xfrm>
            <a:off x="8060553" y="2242447"/>
            <a:ext cx="6096000" cy="307777"/>
            <a:chOff x="304856" y="1697233"/>
            <a:chExt cx="6096000" cy="3077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2E0283-3FD3-D942-D87D-EA891C6AD2E8}"/>
                </a:ext>
              </a:extLst>
            </p:cNvPr>
            <p:cNvSpPr txBox="1"/>
            <p:nvPr/>
          </p:nvSpPr>
          <p:spPr>
            <a:xfrm>
              <a:off x="304856" y="1697233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589BA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Masterplanning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589BA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asset development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88D1BB-83A7-2245-FB0F-F2EDCF4AB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37" y="2005010"/>
              <a:ext cx="3600000" cy="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</p:cxn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AEC62A7-CA52-CF84-3FBC-8C3631ECC151}"/>
              </a:ext>
            </a:extLst>
          </p:cNvPr>
          <p:cNvSpPr txBox="1">
            <a:spLocks/>
          </p:cNvSpPr>
          <p:nvPr/>
        </p:nvSpPr>
        <p:spPr>
          <a:xfrm>
            <a:off x="1416771" y="2901249"/>
            <a:ext cx="2635948" cy="364940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GB" altLang="zh-CN" sz="1200" dirty="0"/>
              <a:t>Impact Assessments and forecasts for </a:t>
            </a:r>
            <a:r>
              <a:rPr lang="en-GB" altLang="zh-CN" sz="1200" b="1" dirty="0"/>
              <a:t>Edinburgh Festivals, Royal Highland Show, </a:t>
            </a:r>
            <a:r>
              <a:rPr lang="en-GB" sz="1200" b="1" dirty="0">
                <a:solidFill>
                  <a:schemeClr val="accent1"/>
                </a:solidFill>
                <a:latin typeface="+mj-lt"/>
              </a:rPr>
              <a:t>Pitlochry Festival Theatre, Cheltenham Festivals, Leeds 2023 </a:t>
            </a:r>
            <a:r>
              <a:rPr lang="en-GB" sz="1200" dirty="0">
                <a:solidFill>
                  <a:schemeClr val="accent1"/>
                </a:solidFill>
                <a:latin typeface="+mj-lt"/>
              </a:rPr>
              <a:t>and</a:t>
            </a:r>
            <a:r>
              <a:rPr lang="en-GB" sz="1200" b="1" dirty="0">
                <a:solidFill>
                  <a:schemeClr val="accent1"/>
                </a:solidFill>
                <a:latin typeface="+mj-lt"/>
              </a:rPr>
              <a:t> Bradford 2025</a:t>
            </a:r>
            <a:endParaRPr lang="en-GB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Major study into </a:t>
            </a:r>
            <a:r>
              <a:rPr kumimoji="0" lang="en-GB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festival skills 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across Gulf region</a:t>
            </a:r>
          </a:p>
          <a:p>
            <a:pPr>
              <a:spcBef>
                <a:spcPts val="2200"/>
              </a:spcBef>
            </a:pPr>
            <a:r>
              <a:rPr lang="en-GB" altLang="zh-CN" sz="1200" b="1" dirty="0"/>
              <a:t>Design Economy 2022 </a:t>
            </a:r>
            <a:r>
              <a:rPr lang="en-GB" altLang="zh-CN" sz="1200" dirty="0"/>
              <a:t>for Design Council: Economic impact of design, design skills and design cluster across the UK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</a:t>
            </a:r>
            <a:r>
              <a:rPr kumimoji="0" lang="en-GB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Ireland’s Live Entertainment 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sector for Ticketmaster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D2689BF-2D58-89FB-E2B6-2C1F3F8C79FD}"/>
              </a:ext>
            </a:extLst>
          </p:cNvPr>
          <p:cNvSpPr txBox="1">
            <a:spLocks/>
          </p:cNvSpPr>
          <p:nvPr/>
        </p:nvSpPr>
        <p:spPr>
          <a:xfrm>
            <a:off x="5193101" y="2466041"/>
            <a:ext cx="2967611" cy="3299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GB" altLang="zh-CN" sz="1200" dirty="0"/>
              <a:t>Data partner for </a:t>
            </a:r>
            <a:r>
              <a:rPr lang="en-GB" altLang="zh-CN" sz="1200" b="1" dirty="0"/>
              <a:t>UNESCO</a:t>
            </a:r>
            <a:r>
              <a:rPr lang="en-GB" altLang="zh-CN" sz="1200" dirty="0"/>
              <a:t> on its most recent Global Reports</a:t>
            </a:r>
          </a:p>
          <a:p>
            <a:pPr marL="0" indent="0">
              <a:spcBef>
                <a:spcPts val="2200"/>
              </a:spcBef>
              <a:buNone/>
            </a:pP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Concept and impact framework for </a:t>
            </a:r>
            <a:r>
              <a:rPr kumimoji="0" lang="en-GB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Creative Enterprise Zones 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Mayor of London</a:t>
            </a:r>
            <a:endParaRPr kumimoji="0" lang="en-GB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nfrastructure Planning 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West Kowloon Cultural District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M+, Hong Kong</a:t>
            </a:r>
            <a:endParaRPr lang="en-GB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 and Action Plan for </a:t>
            </a:r>
            <a:r>
              <a:rPr kumimoji="0" lang="en-GB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East London Fashion District 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GLA</a:t>
            </a:r>
            <a:endParaRPr kumimoji="0" lang="en-GB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Film Education Strategy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UK for the BFI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6334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Hiragino Sans GB W3" charset="-122"/>
              <a:cs typeface="+mn-cs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900A987-2C34-B25E-4661-109092C45AE9}"/>
              </a:ext>
            </a:extLst>
          </p:cNvPr>
          <p:cNvSpPr txBox="1">
            <a:spLocks/>
          </p:cNvSpPr>
          <p:nvPr/>
        </p:nvSpPr>
        <p:spPr>
          <a:xfrm>
            <a:off x="9098029" y="2492361"/>
            <a:ext cx="2731287" cy="3236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Tencent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Culture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Masterplan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New Campus in Shenzhen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Planning for a new 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Collection of Land Art for HS2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Handbook on the Creative Industries </a:t>
            </a:r>
            <a:r>
              <a:rPr kumimoji="0" lang="en-GB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Inter-American Development Bank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Planning for the Smithsonian’s </a:t>
            </a:r>
            <a:r>
              <a:rPr kumimoji="0" lang="en-GB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non-US museum</a:t>
            </a:r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Olympic Park</a:t>
            </a:r>
            <a:r>
              <a:rPr kumimoji="0" lang="en-GB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222D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Arts and Culture Strategy for LLDC</a:t>
            </a:r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222D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1EC12E-21DC-8EA7-3ACE-E5B78DD296A0}"/>
              </a:ext>
            </a:extLst>
          </p:cNvPr>
          <p:cNvGrpSpPr/>
          <p:nvPr/>
        </p:nvGrpSpPr>
        <p:grpSpPr>
          <a:xfrm>
            <a:off x="379433" y="3041360"/>
            <a:ext cx="1064280" cy="2852394"/>
            <a:chOff x="441705" y="2440703"/>
            <a:chExt cx="1064280" cy="2852394"/>
          </a:xfrm>
        </p:grpSpPr>
        <p:pic>
          <p:nvPicPr>
            <p:cNvPr id="49" name="Picture 48" descr="Logo, company name&#10;&#10;Description automatically generated">
              <a:extLst>
                <a:ext uri="{FF2B5EF4-FFF2-40B4-BE49-F238E27FC236}">
                  <a16:creationId xmlns:a16="http://schemas.microsoft.com/office/drawing/2014/main" id="{0269D602-7FF9-6EE6-891D-03D6F309C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705" y="2440703"/>
              <a:ext cx="1064280" cy="584583"/>
            </a:xfrm>
            <a:prstGeom prst="rect">
              <a:avLst/>
            </a:prstGeom>
          </p:spPr>
        </p:pic>
        <p:pic>
          <p:nvPicPr>
            <p:cNvPr id="50" name="Picture 49" descr="Logo&#10;&#10;Description automatically generated">
              <a:extLst>
                <a:ext uri="{FF2B5EF4-FFF2-40B4-BE49-F238E27FC236}">
                  <a16:creationId xmlns:a16="http://schemas.microsoft.com/office/drawing/2014/main" id="{124FA46F-B51F-A8AD-ED30-2FD649A65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94" t="17300" r="11521" b="17801"/>
            <a:stretch/>
          </p:blipFill>
          <p:spPr>
            <a:xfrm>
              <a:off x="487095" y="3402569"/>
              <a:ext cx="973501" cy="379221"/>
            </a:xfrm>
            <a:prstGeom prst="rect">
              <a:avLst/>
            </a:prstGeom>
          </p:spPr>
        </p:pic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12E9AF1D-A4B7-217F-752A-4A1C26576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39" t="41104" r="11005" b="40560"/>
            <a:stretch/>
          </p:blipFill>
          <p:spPr>
            <a:xfrm>
              <a:off x="489553" y="5132767"/>
              <a:ext cx="914700" cy="16033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5B35CF-6679-9087-F409-9EB133C7AC5F}"/>
              </a:ext>
            </a:extLst>
          </p:cNvPr>
          <p:cNvGrpSpPr/>
          <p:nvPr/>
        </p:nvGrpSpPr>
        <p:grpSpPr>
          <a:xfrm>
            <a:off x="4204713" y="3535641"/>
            <a:ext cx="990106" cy="2763145"/>
            <a:chOff x="4322222" y="3046402"/>
            <a:chExt cx="990106" cy="2763145"/>
          </a:xfrm>
        </p:grpSpPr>
        <p:pic>
          <p:nvPicPr>
            <p:cNvPr id="53" name="Picture 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70903FB-9507-3D70-D1B6-4DBE14C45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842" t="27070" r="30583" b="29885"/>
            <a:stretch/>
          </p:blipFill>
          <p:spPr>
            <a:xfrm>
              <a:off x="4383279" y="3046402"/>
              <a:ext cx="867993" cy="637830"/>
            </a:xfrm>
            <a:prstGeom prst="rect">
              <a:avLst/>
            </a:prstGeom>
          </p:spPr>
        </p:pic>
        <p:pic>
          <p:nvPicPr>
            <p:cNvPr id="54" name="Picture 53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3EFBE458-8898-136A-7D1A-D86914F1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222" y="3861734"/>
              <a:ext cx="990106" cy="273826"/>
            </a:xfrm>
            <a:prstGeom prst="rect">
              <a:avLst/>
            </a:prstGeom>
          </p:spPr>
        </p:pic>
        <p:pic>
          <p:nvPicPr>
            <p:cNvPr id="55" name="Picture 54" descr="Logo, icon&#10;&#10;Description automatically generated">
              <a:extLst>
                <a:ext uri="{FF2B5EF4-FFF2-40B4-BE49-F238E27FC236}">
                  <a16:creationId xmlns:a16="http://schemas.microsoft.com/office/drawing/2014/main" id="{85F87694-7A78-1EF2-7EE7-FF23E01A2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1573" y="4222000"/>
              <a:ext cx="451405" cy="205248"/>
            </a:xfrm>
            <a:prstGeom prst="rect">
              <a:avLst/>
            </a:prstGeom>
          </p:spPr>
        </p:pic>
        <p:pic>
          <p:nvPicPr>
            <p:cNvPr id="57" name="Picture 56" descr="Text&#10;&#10;Description automatically generated">
              <a:extLst>
                <a:ext uri="{FF2B5EF4-FFF2-40B4-BE49-F238E27FC236}">
                  <a16:creationId xmlns:a16="http://schemas.microsoft.com/office/drawing/2014/main" id="{401FB762-2B3F-6082-3E9F-B3DABCD9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1848" y="4502384"/>
              <a:ext cx="643749" cy="643749"/>
            </a:xfrm>
            <a:prstGeom prst="rect">
              <a:avLst/>
            </a:prstGeom>
          </p:spPr>
        </p:pic>
        <p:pic>
          <p:nvPicPr>
            <p:cNvPr id="58" name="Picture 5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892356F-9882-EE83-2139-4870391A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5204" y="5165798"/>
              <a:ext cx="677037" cy="643749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3571471-BBAF-D7FE-52F6-A42E137D8A63}"/>
              </a:ext>
            </a:extLst>
          </p:cNvPr>
          <p:cNvGrpSpPr/>
          <p:nvPr/>
        </p:nvGrpSpPr>
        <p:grpSpPr>
          <a:xfrm>
            <a:off x="8160712" y="3048741"/>
            <a:ext cx="785323" cy="3012481"/>
            <a:chOff x="8259844" y="2474084"/>
            <a:chExt cx="785323" cy="3012481"/>
          </a:xfrm>
        </p:grpSpPr>
        <p:pic>
          <p:nvPicPr>
            <p:cNvPr id="60" name="Picture 5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6FF0390-A346-D56E-79A0-DDBE8C6A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3875" y="2474084"/>
              <a:ext cx="697261" cy="130820"/>
            </a:xfrm>
            <a:prstGeom prst="rect">
              <a:avLst/>
            </a:prstGeom>
          </p:spPr>
        </p:pic>
        <p:pic>
          <p:nvPicPr>
            <p:cNvPr id="61" name="Picture 60" descr="Logo&#10;&#10;Description automatically generated">
              <a:extLst>
                <a:ext uri="{FF2B5EF4-FFF2-40B4-BE49-F238E27FC236}">
                  <a16:creationId xmlns:a16="http://schemas.microsoft.com/office/drawing/2014/main" id="{00BCDD78-7E09-C657-4967-322C6D17B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0395" y="3062399"/>
              <a:ext cx="564220" cy="209930"/>
            </a:xfrm>
            <a:prstGeom prst="rect">
              <a:avLst/>
            </a:prstGeom>
          </p:spPr>
        </p:pic>
        <p:pic>
          <p:nvPicPr>
            <p:cNvPr id="62" name="Picture 6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5A39F0C-7F47-E797-94AD-CDE038C2C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9844" y="3685663"/>
              <a:ext cx="785322" cy="290508"/>
            </a:xfrm>
            <a:prstGeom prst="rect">
              <a:avLst/>
            </a:prstGeom>
          </p:spPr>
        </p:pic>
        <p:pic>
          <p:nvPicPr>
            <p:cNvPr id="63" name="Picture 6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467DBADC-CB7A-CBD3-075D-6C2C94274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285" y="4255736"/>
              <a:ext cx="508441" cy="591640"/>
            </a:xfrm>
            <a:prstGeom prst="rect">
              <a:avLst/>
            </a:prstGeom>
          </p:spPr>
        </p:pic>
        <p:pic>
          <p:nvPicPr>
            <p:cNvPr id="64" name="Picture 6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EE306B5-99F7-D8ED-3759-6BB9BC36A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9844" y="4897573"/>
              <a:ext cx="785323" cy="588992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49EE0F3-867B-F6D9-16F9-E6B944307993}"/>
              </a:ext>
            </a:extLst>
          </p:cNvPr>
          <p:cNvSpPr txBox="1"/>
          <p:nvPr/>
        </p:nvSpPr>
        <p:spPr>
          <a:xfrm>
            <a:off x="304856" y="169723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89B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Selected projects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E00F651-6F03-A45F-F179-7E1B3DF2F5BB}"/>
              </a:ext>
            </a:extLst>
          </p:cNvPr>
          <p:cNvCxnSpPr>
            <a:cxnSpLocks/>
          </p:cNvCxnSpPr>
          <p:nvPr/>
        </p:nvCxnSpPr>
        <p:spPr>
          <a:xfrm flipH="1">
            <a:off x="389237" y="2005010"/>
            <a:ext cx="11413526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</p:cxnSp>
      <p:pic>
        <p:nvPicPr>
          <p:cNvPr id="1026" name="Picture 2" descr="Design Council (@designcouncil) / X">
            <a:extLst>
              <a:ext uri="{FF2B5EF4-FFF2-40B4-BE49-F238E27FC236}">
                <a16:creationId xmlns:a16="http://schemas.microsoft.com/office/drawing/2014/main" id="{B0B55BA9-FD00-95F6-63D1-D76258D4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6" y="4654088"/>
            <a:ext cx="643749" cy="6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52C9456-16B2-E1F9-8965-701338EB4FF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891" y="2855067"/>
            <a:ext cx="671841" cy="4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7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25450C-7658-BDC9-BA29-87FCCE1E543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8601516"/>
              </p:ext>
            </p:extLst>
          </p:nvPr>
        </p:nvGraphicFramePr>
        <p:xfrm>
          <a:off x="389236" y="1757146"/>
          <a:ext cx="5224164" cy="37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6">
                  <a:extLst>
                    <a:ext uri="{9D8B030D-6E8A-4147-A177-3AD203B41FA5}">
                      <a16:colId xmlns:a16="http://schemas.microsoft.com/office/drawing/2014/main" val="2764327588"/>
                    </a:ext>
                  </a:extLst>
                </a:gridCol>
                <a:gridCol w="1962798">
                  <a:extLst>
                    <a:ext uri="{9D8B030D-6E8A-4147-A177-3AD203B41FA5}">
                      <a16:colId xmlns:a16="http://schemas.microsoft.com/office/drawing/2014/main" val="2484427572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3400563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latin typeface="+mn-lt"/>
                        </a:rPr>
                        <a:t>Through this project, we will …</a:t>
                      </a:r>
                    </a:p>
                  </a:txBody>
                  <a:tcPr marL="0" marR="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latin typeface="+mn-lt"/>
                        </a:rPr>
                        <a:t>We intend for this research to enable greater</a:t>
                      </a:r>
                      <a:r>
                        <a:rPr lang="en-GB" sz="1100" dirty="0">
                          <a:solidFill>
                            <a:schemeClr val="accent2"/>
                          </a:solidFill>
                          <a:latin typeface="+mn-lt"/>
                        </a:rPr>
                        <a:t> …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180000" marR="14400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chemeClr val="accent2"/>
                          </a:solidFill>
                          <a:latin typeface="+mn-lt"/>
                        </a:rPr>
                        <a:t>Title</a:t>
                      </a:r>
                    </a:p>
                  </a:txBody>
                  <a:tcPr marL="0" marR="18000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6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Define the sector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 robust definition for “arts festivals”, enabling categorisation, location, and scale</a:t>
                      </a:r>
                      <a:endParaRPr lang="en-GB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70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Engage with the sector 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Statistically robust survey of UK festivals to understand the current state of play 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35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Determine the footprint of the sector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Report on the sector’s scale, evolution, capacity and development 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191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 methodologies to support the sector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Create easily replicable methodologies for future iterations of </a:t>
                      </a:r>
                      <a:r>
                        <a:rPr lang="en-GB" sz="1100" dirty="0" err="1"/>
                        <a:t>FMB</a:t>
                      </a:r>
                      <a:endParaRPr lang="en-GB" sz="1100" dirty="0"/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775355"/>
                  </a:ext>
                </a:extLst>
              </a:tr>
            </a:tbl>
          </a:graphicData>
        </a:graphic>
      </p:graphicFrame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7E9527-435E-48A8-9204-0D6D4AA966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7E9527-435E-48A8-9204-0D6D4AA9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198EAA0-5CD6-EB44-2045-1A55FEE4D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/>
          <a:lstStyle/>
          <a:p>
            <a:r>
              <a:rPr lang="en-GB" dirty="0"/>
              <a:t>We have clear aims for this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9C931C-25AB-8432-D226-A3CE5D8D0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19EBBA-94A1-44B0-92DE-CE1F96132B6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6" descr="BAFA (@BritArtsFests) / X">
            <a:extLst>
              <a:ext uri="{FF2B5EF4-FFF2-40B4-BE49-F238E27FC236}">
                <a16:creationId xmlns:a16="http://schemas.microsoft.com/office/drawing/2014/main" id="{CDB16B78-AE72-503B-D173-BD06334AD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r="20219"/>
          <a:stretch/>
        </p:blipFill>
        <p:spPr bwMode="auto">
          <a:xfrm>
            <a:off x="6095999" y="-68179"/>
            <a:ext cx="609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7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FA297ED4-2967-0CA8-23E2-4CB0D2C647C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8592041"/>
              </p:ext>
            </p:extLst>
          </p:nvPr>
        </p:nvGraphicFramePr>
        <p:xfrm>
          <a:off x="389236" y="1757146"/>
          <a:ext cx="5224164" cy="40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6">
                  <a:extLst>
                    <a:ext uri="{9D8B030D-6E8A-4147-A177-3AD203B41FA5}">
                      <a16:colId xmlns:a16="http://schemas.microsoft.com/office/drawing/2014/main" val="2764327588"/>
                    </a:ext>
                  </a:extLst>
                </a:gridCol>
                <a:gridCol w="1962798">
                  <a:extLst>
                    <a:ext uri="{9D8B030D-6E8A-4147-A177-3AD203B41FA5}">
                      <a16:colId xmlns:a16="http://schemas.microsoft.com/office/drawing/2014/main" val="2484427572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3400563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latin typeface="+mn-lt"/>
                        </a:rPr>
                        <a:t>We intend for this research to enable …</a:t>
                      </a:r>
                    </a:p>
                  </a:txBody>
                  <a:tcPr marL="0" marR="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latin typeface="+mn-lt"/>
                        </a:rPr>
                        <a:t>We intend for this research to enable greater</a:t>
                      </a:r>
                      <a:r>
                        <a:rPr lang="en-GB" sz="1100" dirty="0">
                          <a:solidFill>
                            <a:schemeClr val="accent2"/>
                          </a:solidFill>
                          <a:latin typeface="+mn-lt"/>
                        </a:rPr>
                        <a:t> …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180000" marR="14400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chemeClr val="accent2"/>
                          </a:solidFill>
                          <a:latin typeface="+mn-lt"/>
                        </a:rPr>
                        <a:t>Title</a:t>
                      </a:r>
                    </a:p>
                  </a:txBody>
                  <a:tcPr marL="0" marR="18000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6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Understanding of the sector’s current state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FMB3 was 15 years ago and a lot has changed since then – what do we now mean by arts festivals? And how are they performing?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70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Advocacy for the sector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Generating high quality data-driven insights into arts festivals across the UK to help advocate for the sector with major funders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35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Greater support for festivals’ development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Identifying key points of commonality that can drive the agenda forward for arts festivals in the current cultural landscape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191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Improvement of sector decision-making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Creating a joined-up approach to speaking about the challenges and opportunities for the sector and informing </a:t>
                      </a:r>
                      <a:r>
                        <a:rPr lang="en-GB" sz="1100" dirty="0" err="1"/>
                        <a:t>BAFA’s</a:t>
                      </a:r>
                      <a:r>
                        <a:rPr lang="en-GB" sz="1100" dirty="0"/>
                        <a:t> work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775355"/>
                  </a:ext>
                </a:extLst>
              </a:tr>
            </a:tbl>
          </a:graphicData>
        </a:graphic>
      </p:graphicFrame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7E9527-435E-48A8-9204-0D6D4AA966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8" imgH="408" progId="TCLayout.ActiveDocument.1">
                  <p:embed/>
                </p:oleObj>
              </mc:Choice>
              <mc:Fallback>
                <p:oleObj name="think-cell Slide" r:id="rId5" imgW="408" imgH="40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7E9527-435E-48A8-9204-0D6D4AA9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198EAA0-5CD6-EB44-2045-1A55FEE4D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/>
          <a:lstStyle/>
          <a:p>
            <a:r>
              <a:rPr lang="en-US" dirty="0"/>
              <a:t>This research will add value to the arts festivals sector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9C931C-25AB-8432-D226-A3CE5D8D0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19EBBA-94A1-44B0-92DE-CE1F96132B6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92482"/>
            <a:ext cx="5706759" cy="5587007"/>
          </a:xfrm>
        </p:spPr>
        <p:txBody>
          <a:bodyPr/>
          <a:lstStyle/>
          <a:p>
            <a:endParaRPr lang="en-GB"/>
          </a:p>
        </p:txBody>
      </p:sp>
      <p:pic>
        <p:nvPicPr>
          <p:cNvPr id="3084" name="Picture 12" descr="Lichfield Festival - Enjoy Staffordshire">
            <a:extLst>
              <a:ext uri="{FF2B5EF4-FFF2-40B4-BE49-F238E27FC236}">
                <a16:creationId xmlns:a16="http://schemas.microsoft.com/office/drawing/2014/main" id="{7703117F-339F-E438-46E6-5B42BE775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r="28501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FA297ED4-2967-0CA8-23E2-4CB0D2C647C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706073"/>
              </p:ext>
            </p:extLst>
          </p:nvPr>
        </p:nvGraphicFramePr>
        <p:xfrm>
          <a:off x="389236" y="1544400"/>
          <a:ext cx="5498598" cy="557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62">
                  <a:extLst>
                    <a:ext uri="{9D8B030D-6E8A-4147-A177-3AD203B41FA5}">
                      <a16:colId xmlns:a16="http://schemas.microsoft.com/office/drawing/2014/main" val="2764327588"/>
                    </a:ext>
                  </a:extLst>
                </a:gridCol>
                <a:gridCol w="2759974">
                  <a:extLst>
                    <a:ext uri="{9D8B030D-6E8A-4147-A177-3AD203B41FA5}">
                      <a16:colId xmlns:a16="http://schemas.microsoft.com/office/drawing/2014/main" val="2484427572"/>
                    </a:ext>
                  </a:extLst>
                </a:gridCol>
                <a:gridCol w="2401962">
                  <a:extLst>
                    <a:ext uri="{9D8B030D-6E8A-4147-A177-3AD203B41FA5}">
                      <a16:colId xmlns:a16="http://schemas.microsoft.com/office/drawing/2014/main" val="203400563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latin typeface="+mn-lt"/>
                        </a:rPr>
                        <a:t>These include…</a:t>
                      </a:r>
                    </a:p>
                  </a:txBody>
                  <a:tcPr marL="0" marR="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latin typeface="+mn-lt"/>
                        </a:rPr>
                        <a:t>We intend for this research to enable greater</a:t>
                      </a:r>
                      <a:r>
                        <a:rPr lang="en-GB" sz="1100" dirty="0">
                          <a:solidFill>
                            <a:schemeClr val="accent2"/>
                          </a:solidFill>
                          <a:latin typeface="+mn-lt"/>
                        </a:rPr>
                        <a:t> …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180000" marR="14400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chemeClr val="accent2"/>
                          </a:solidFill>
                          <a:latin typeface="+mn-lt"/>
                        </a:rPr>
                        <a:t>Title</a:t>
                      </a:r>
                    </a:p>
                  </a:txBody>
                  <a:tcPr marL="0" marR="180000" marT="144000" marB="360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6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How should we define arts festivals?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70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Will we secure participation from arts festivals? 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35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Representativeness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Sufficient participation to be representative of the underlying population?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191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Survey </a:t>
                      </a:r>
                    </a:p>
                  </a:txBody>
                  <a:tcPr marL="180000" marR="144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Agreeing questions – in a way that delivers research aims and is manageable for arts festivals </a:t>
                      </a:r>
                    </a:p>
                  </a:txBody>
                  <a:tcPr marL="0" marR="180000" marT="144000" marB="144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927389"/>
                  </a:ext>
                </a:extLst>
              </a:tr>
            </a:tbl>
          </a:graphicData>
        </a:graphic>
      </p:graphicFrame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7E9527-435E-48A8-9204-0D6D4AA966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8" imgH="408" progId="TCLayout.ActiveDocument.1">
                  <p:embed/>
                </p:oleObj>
              </mc:Choice>
              <mc:Fallback>
                <p:oleObj name="think-cell Slide" r:id="rId5" imgW="408" imgH="40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7E9527-435E-48A8-9204-0D6D4AA9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198EAA0-5CD6-EB44-2045-1A55FEE4D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/>
          <a:lstStyle/>
          <a:p>
            <a:r>
              <a:rPr lang="en-US" dirty="0"/>
              <a:t>We will need to overcome challenges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9C931C-25AB-8432-D226-A3CE5D8D0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Visit Bridgend | Between the Trees Festival">
            <a:extLst>
              <a:ext uri="{FF2B5EF4-FFF2-40B4-BE49-F238E27FC236}">
                <a16:creationId xmlns:a16="http://schemas.microsoft.com/office/drawing/2014/main" id="{E36863D9-EDB6-7404-89F5-2333BFBCF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r="24506"/>
          <a:stretch/>
        </p:blipFill>
        <p:spPr bwMode="auto">
          <a:xfrm>
            <a:off x="6095998" y="20415"/>
            <a:ext cx="6096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1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7E9527-435E-48A8-9204-0D6D4AA966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8" imgH="408" progId="TCLayout.ActiveDocument.1">
                  <p:embed/>
                </p:oleObj>
              </mc:Choice>
              <mc:Fallback>
                <p:oleObj name="think-cell Slide" r:id="rId5" imgW="408" imgH="40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7E9527-435E-48A8-9204-0D6D4AA9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91570B-F35E-6FDC-6715-8C05F38F2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13F626-2420-8398-1B6B-D534CB2847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40A6C1D-9321-89DA-F23A-E20A2CC8FB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7605" y="1681817"/>
            <a:ext cx="4610100" cy="4560223"/>
          </a:xfrm>
        </p:spPr>
        <p:txBody>
          <a:bodyPr/>
          <a:lstStyle/>
          <a:p>
            <a:r>
              <a:rPr lang="en-GB" dirty="0"/>
              <a:t>To what extent does this remain a relevant definition given recent changes?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Digital / remote activities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Growth of multi-arts camping festivals</a:t>
            </a:r>
            <a:br>
              <a:rPr lang="en-GB" dirty="0"/>
            </a:br>
            <a:endParaRPr lang="en-GB" dirty="0"/>
          </a:p>
          <a:p>
            <a:r>
              <a:rPr lang="en-GB" dirty="0"/>
              <a:t>Do festivals recognise themselves in this definition?</a:t>
            </a:r>
            <a:br>
              <a:rPr lang="en-GB" dirty="0"/>
            </a:br>
            <a:endParaRPr lang="en-GB" dirty="0"/>
          </a:p>
          <a:p>
            <a:r>
              <a:rPr lang="en-GB" dirty="0"/>
              <a:t>Where should a definition come from?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Sector authorities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International bodies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4702668-4AD8-8771-79B9-54BA31B4790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849802"/>
              </p:ext>
            </p:extLst>
          </p:nvPr>
        </p:nvGraphicFramePr>
        <p:xfrm>
          <a:off x="389235" y="2366602"/>
          <a:ext cx="5371485" cy="273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45">
                  <a:extLst>
                    <a:ext uri="{9D8B030D-6E8A-4147-A177-3AD203B41FA5}">
                      <a16:colId xmlns:a16="http://schemas.microsoft.com/office/drawing/2014/main" val="1283772673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437092606"/>
                    </a:ext>
                  </a:extLst>
                </a:gridCol>
              </a:tblGrid>
              <a:tr h="792309">
                <a:tc>
                  <a:txBody>
                    <a:bodyPr/>
                    <a:lstStyle/>
                    <a:p>
                      <a:endParaRPr lang="en-GB" sz="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“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…short-term scheduled events where the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programme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includes performances and/or exhibitions featuring single or multiple art forms. Many arts festivals include opportunities for audiences to participate directly in programmed activities, although this is not always the case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”</a:t>
                      </a: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6571"/>
                  </a:ext>
                </a:extLst>
              </a:tr>
              <a:tr h="310026">
                <a:tc>
                  <a:txBody>
                    <a:bodyPr/>
                    <a:lstStyle/>
                    <a:p>
                      <a:endParaRPr lang="en-GB" sz="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Festivals Mean Business 3 (2008), adapted from </a:t>
                      </a:r>
                      <a:r>
                        <a:rPr lang="en-US" sz="1400" dirty="0"/>
                        <a:t>Long &amp; Owen (2006), The Arts Festival Sector in Yorkshire, Arts Council England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296816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77EBFBAA-45E8-41BC-6AC8-65A25F13C109}"/>
              </a:ext>
            </a:extLst>
          </p:cNvPr>
          <p:cNvGrpSpPr/>
          <p:nvPr/>
        </p:nvGrpSpPr>
        <p:grpSpPr>
          <a:xfrm>
            <a:off x="5853182" y="3047999"/>
            <a:ext cx="479659" cy="767142"/>
            <a:chOff x="5760720" y="2839453"/>
            <a:chExt cx="479659" cy="767142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440DA21F-CA6D-0E87-6092-E83D2060E191}"/>
                </a:ext>
              </a:extLst>
            </p:cNvPr>
            <p:cNvSpPr/>
            <p:nvPr/>
          </p:nvSpPr>
          <p:spPr>
            <a:xfrm>
              <a:off x="5760720" y="2839453"/>
              <a:ext cx="288758" cy="767142"/>
            </a:xfrm>
            <a:prstGeom prst="chevron">
              <a:avLst>
                <a:gd name="adj" fmla="val 10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3BB3AF8B-9057-C855-70BF-8AE5A4307266}"/>
                </a:ext>
              </a:extLst>
            </p:cNvPr>
            <p:cNvSpPr/>
            <p:nvPr/>
          </p:nvSpPr>
          <p:spPr>
            <a:xfrm>
              <a:off x="5951621" y="2839453"/>
              <a:ext cx="288758" cy="767142"/>
            </a:xfrm>
            <a:prstGeom prst="chevron">
              <a:avLst>
                <a:gd name="adj" fmla="val 10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8A2B2BF-FDCF-D174-AE83-E0D599FE10DE}"/>
              </a:ext>
            </a:extLst>
          </p:cNvPr>
          <p:cNvSpPr txBox="1"/>
          <p:nvPr/>
        </p:nvSpPr>
        <p:spPr>
          <a:xfrm>
            <a:off x="688085" y="5658147"/>
            <a:ext cx="5122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 advisory board will play a key role in solidifying the definition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5BDAF8-D729-8A47-C98D-92741C1A0835}"/>
              </a:ext>
            </a:extLst>
          </p:cNvPr>
          <p:cNvSpPr/>
          <p:nvPr/>
        </p:nvSpPr>
        <p:spPr>
          <a:xfrm>
            <a:off x="389235" y="2366602"/>
            <a:ext cx="5371485" cy="2733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54C24997-4036-5DAE-E61A-3922072D7C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8336" y="5360641"/>
            <a:ext cx="819380" cy="298852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72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5">
            <a:extLst>
              <a:ext uri="{FF2B5EF4-FFF2-40B4-BE49-F238E27FC236}">
                <a16:creationId xmlns:a16="http://schemas.microsoft.com/office/drawing/2014/main" id="{90D619C2-172E-63DF-04D8-854498E8A4EB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4788543"/>
              </p:ext>
            </p:extLst>
          </p:nvPr>
        </p:nvGraphicFramePr>
        <p:xfrm>
          <a:off x="389233" y="2429692"/>
          <a:ext cx="5371486" cy="278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4">
                  <a:extLst>
                    <a:ext uri="{9D8B030D-6E8A-4147-A177-3AD203B41FA5}">
                      <a16:colId xmlns:a16="http://schemas.microsoft.com/office/drawing/2014/main" val="2764327588"/>
                    </a:ext>
                  </a:extLst>
                </a:gridCol>
                <a:gridCol w="5052062">
                  <a:extLst>
                    <a:ext uri="{9D8B030D-6E8A-4147-A177-3AD203B41FA5}">
                      <a16:colId xmlns:a16="http://schemas.microsoft.com/office/drawing/2014/main" val="307996658"/>
                    </a:ext>
                  </a:extLst>
                </a:gridCol>
              </a:tblGrid>
              <a:tr h="550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18000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Engage members of known major membership bodies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0000" marB="54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082099"/>
                  </a:ext>
                </a:extLst>
              </a:tr>
              <a:tr h="88750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2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200"/>
                        </a:spcAft>
                      </a:pP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BAFA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 – currently has around c.50 festival members, including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organisations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 that run multiple festivals</a:t>
                      </a:r>
                    </a:p>
                  </a:txBody>
                  <a:tcPr marL="0" marR="0" marT="180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6571"/>
                  </a:ext>
                </a:extLst>
              </a:tr>
              <a:tr h="793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32B3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/>
                        <a:t>Association of Festival Organisers </a:t>
                      </a:r>
                      <a:r>
                        <a:rPr lang="en-GB" sz="1200" dirty="0"/>
                        <a:t>– over 250 members, although there may be multiple members from single festivals</a:t>
                      </a: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540639"/>
                  </a:ext>
                </a:extLst>
              </a:tr>
              <a:tr h="548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32B3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Association of Independent Festivals (AIF)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78 festival members</a:t>
                      </a: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70616"/>
                  </a:ext>
                </a:extLst>
              </a:tr>
            </a:tbl>
          </a:graphicData>
        </a:graphic>
      </p:graphicFrame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7E9527-435E-48A8-9204-0D6D4AA966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8" imgH="408" progId="TCLayout.ActiveDocument.1">
                  <p:embed/>
                </p:oleObj>
              </mc:Choice>
              <mc:Fallback>
                <p:oleObj name="think-cell Slide" r:id="rId6" imgW="408" imgH="40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7E9527-435E-48A8-9204-0D6D4AA9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48C83-4624-0597-40B0-7B6E375A36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BAA5D-BE52-4B69-D744-54B01F3A8890}"/>
              </a:ext>
            </a:extLst>
          </p:cNvPr>
          <p:cNvSpPr/>
          <p:nvPr/>
        </p:nvSpPr>
        <p:spPr>
          <a:xfrm>
            <a:off x="389234" y="1375327"/>
            <a:ext cx="5371485" cy="708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r>
              <a:rPr lang="en-GB" sz="1200" dirty="0"/>
              <a:t>Engaging a robust and representative sample from festivals across the UK is vital to the success of this research.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243578A-23D1-D894-9891-F865FAB82A10}"/>
              </a:ext>
            </a:extLst>
          </p:cNvPr>
          <p:cNvSpPr/>
          <p:nvPr/>
        </p:nvSpPr>
        <p:spPr>
          <a:xfrm>
            <a:off x="640080" y="1209040"/>
            <a:ext cx="411480" cy="17158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3F4D4772-9EA0-DC87-E89A-CA80A24467A6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0403943"/>
              </p:ext>
            </p:extLst>
          </p:nvPr>
        </p:nvGraphicFramePr>
        <p:xfrm>
          <a:off x="6471592" y="2260618"/>
          <a:ext cx="5371486" cy="294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4">
                  <a:extLst>
                    <a:ext uri="{9D8B030D-6E8A-4147-A177-3AD203B41FA5}">
                      <a16:colId xmlns:a16="http://schemas.microsoft.com/office/drawing/2014/main" val="2764327588"/>
                    </a:ext>
                  </a:extLst>
                </a:gridCol>
                <a:gridCol w="5052062">
                  <a:extLst>
                    <a:ext uri="{9D8B030D-6E8A-4147-A177-3AD203B41FA5}">
                      <a16:colId xmlns:a16="http://schemas.microsoft.com/office/drawing/2014/main" val="307996658"/>
                    </a:ext>
                  </a:extLst>
                </a:gridCol>
              </a:tblGrid>
              <a:tr h="736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18000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Initiate further sector scoping via:</a:t>
                      </a:r>
                    </a:p>
                  </a:txBody>
                  <a:tcPr marL="0" marR="0" marT="288000" marB="54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082099"/>
                  </a:ext>
                </a:extLst>
              </a:tr>
              <a:tr h="8656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20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 outreach to memberships and wider newsletter subscribers by these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32B3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organisations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2B3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0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6571"/>
                  </a:ext>
                </a:extLst>
              </a:tr>
              <a:tr h="764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2B3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Indirect outreach through social media and third party forwarding </a:t>
                      </a: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70616"/>
                  </a:ext>
                </a:extLst>
              </a:tr>
              <a:tr h="583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2B3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Leveraging advisory group members wider networks and contacts</a:t>
                      </a:r>
                    </a:p>
                  </a:txBody>
                  <a:tcPr marL="0" marR="0"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788324"/>
                  </a:ext>
                </a:extLst>
              </a:tr>
            </a:tbl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5978067-D166-1CD0-CA96-963CAE202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/>
          <a:lstStyle/>
          <a:p>
            <a:r>
              <a:rPr lang="en-GB" dirty="0"/>
              <a:t>Participation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72D12C-7407-1C8C-B64F-9975091FC164}"/>
              </a:ext>
            </a:extLst>
          </p:cNvPr>
          <p:cNvGrpSpPr/>
          <p:nvPr/>
        </p:nvGrpSpPr>
        <p:grpSpPr>
          <a:xfrm>
            <a:off x="5885081" y="3707222"/>
            <a:ext cx="479659" cy="767142"/>
            <a:chOff x="5760720" y="2839453"/>
            <a:chExt cx="479659" cy="767142"/>
          </a:xfrm>
        </p:grpSpPr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71ACFB6E-7366-BC97-A7E0-E7FA305F56D1}"/>
                </a:ext>
              </a:extLst>
            </p:cNvPr>
            <p:cNvSpPr/>
            <p:nvPr/>
          </p:nvSpPr>
          <p:spPr>
            <a:xfrm>
              <a:off x="5760720" y="2839453"/>
              <a:ext cx="288758" cy="767142"/>
            </a:xfrm>
            <a:prstGeom prst="chevron">
              <a:avLst>
                <a:gd name="adj" fmla="val 10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F970A213-9ADE-923A-049F-287531ED395E}"/>
                </a:ext>
              </a:extLst>
            </p:cNvPr>
            <p:cNvSpPr/>
            <p:nvPr/>
          </p:nvSpPr>
          <p:spPr>
            <a:xfrm>
              <a:off x="5951621" y="2839453"/>
              <a:ext cx="288758" cy="767142"/>
            </a:xfrm>
            <a:prstGeom prst="chevron">
              <a:avLst>
                <a:gd name="adj" fmla="val 10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71BC03-618F-0766-BB37-1AC25E8FE308}"/>
              </a:ext>
            </a:extLst>
          </p:cNvPr>
          <p:cNvSpPr txBox="1"/>
          <p:nvPr/>
        </p:nvSpPr>
        <p:spPr>
          <a:xfrm>
            <a:off x="302537" y="5429332"/>
            <a:ext cx="113179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/>
              <a:t>We also welcome any additional suggestions you may have of trade bodies not covered and alternative approaches to maximise responses</a:t>
            </a:r>
          </a:p>
        </p:txBody>
      </p:sp>
    </p:spTree>
    <p:extLst>
      <p:ext uri="{BB962C8B-B14F-4D97-AF65-F5344CB8AC3E}">
        <p14:creationId xmlns:p14="http://schemas.microsoft.com/office/powerpoint/2010/main" val="260676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7E9527-435E-48A8-9204-0D6D4AA966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7E9527-435E-48A8-9204-0D6D4AA9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91570B-F35E-6FDC-6715-8C05F38F2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236" y="676633"/>
            <a:ext cx="5371485" cy="283075"/>
          </a:xfrm>
        </p:spPr>
        <p:txBody>
          <a:bodyPr/>
          <a:lstStyle/>
          <a:p>
            <a:r>
              <a:rPr lang="en-GB" dirty="0"/>
              <a:t>Representativeness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13F626-2420-8398-1B6B-D534CB2847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4702668-4AD8-8771-79B9-54BA31B4790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3841201"/>
              </p:ext>
            </p:extLst>
          </p:nvPr>
        </p:nvGraphicFramePr>
        <p:xfrm>
          <a:off x="389235" y="2363763"/>
          <a:ext cx="5371485" cy="227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45">
                  <a:extLst>
                    <a:ext uri="{9D8B030D-6E8A-4147-A177-3AD203B41FA5}">
                      <a16:colId xmlns:a16="http://schemas.microsoft.com/office/drawing/2014/main" val="1283772673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437092606"/>
                    </a:ext>
                  </a:extLst>
                </a:gridCol>
              </a:tblGrid>
              <a:tr h="792309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This research aims to present a picture of the sector, via a representative part of the whole.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In trying to make the sample as representative of the total sector as possible, the first thing that you need to know is the shape and make-up of the sector – both in terms of definition and size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36571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97938A-BDB8-B314-4D8C-AADE02D4A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319247"/>
              </p:ext>
            </p:extLst>
          </p:nvPr>
        </p:nvGraphicFramePr>
        <p:xfrm>
          <a:off x="6601460" y="1852083"/>
          <a:ext cx="4730749" cy="315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5E385C57-23B5-3DA6-C0FE-CAB66C2AAC41}"/>
              </a:ext>
            </a:extLst>
          </p:cNvPr>
          <p:cNvSpPr/>
          <p:nvPr/>
        </p:nvSpPr>
        <p:spPr>
          <a:xfrm>
            <a:off x="8108525" y="3289298"/>
            <a:ext cx="1716618" cy="17166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1B6BE19F-CFC4-C257-A23E-9CE10CB22FEB}"/>
              </a:ext>
            </a:extLst>
          </p:cNvPr>
          <p:cNvSpPr/>
          <p:nvPr/>
        </p:nvSpPr>
        <p:spPr>
          <a:xfrm>
            <a:off x="8108525" y="5361516"/>
            <a:ext cx="1716606" cy="423160"/>
          </a:xfrm>
          <a:prstGeom prst="bracketPair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A879B0-3361-1BD6-AF35-54493F040E1A}"/>
              </a:ext>
            </a:extLst>
          </p:cNvPr>
          <p:cNvSpPr txBox="1"/>
          <p:nvPr/>
        </p:nvSpPr>
        <p:spPr>
          <a:xfrm>
            <a:off x="8274995" y="5434596"/>
            <a:ext cx="138366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+ additional data sources as needed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3FE3CB-DC5D-BE1E-CDF7-D3E52C87E4B3}"/>
              </a:ext>
            </a:extLst>
          </p:cNvPr>
          <p:cNvCxnSpPr>
            <a:cxnSpLocks/>
            <a:stCxn id="14" idx="4"/>
            <a:endCxn id="26" idx="0"/>
          </p:cNvCxnSpPr>
          <p:nvPr/>
        </p:nvCxnSpPr>
        <p:spPr>
          <a:xfrm flipH="1">
            <a:off x="8966828" y="5005916"/>
            <a:ext cx="6" cy="428680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67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COLUMNGAPS" val="od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COLUMNGAPS" val="od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COLUMNGAPS" val="od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COLUMNGAPS" val="od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COLUMNGAPS" val="o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COLUMNGAPS" val="o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COLUMNGAPS" val="od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COLUMNGAPS" val="od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OP">
      <a:dk1>
        <a:srgbClr val="232B3A"/>
      </a:dk1>
      <a:lt1>
        <a:sysClr val="window" lastClr="FFFFFF"/>
      </a:lt1>
      <a:dk2>
        <a:srgbClr val="232B3A"/>
      </a:dk2>
      <a:lt2>
        <a:srgbClr val="E7E6E6"/>
      </a:lt2>
      <a:accent1>
        <a:srgbClr val="222D40"/>
      </a:accent1>
      <a:accent2>
        <a:srgbClr val="589BA9"/>
      </a:accent2>
      <a:accent3>
        <a:srgbClr val="989EAA"/>
      </a:accent3>
      <a:accent4>
        <a:srgbClr val="1E2D5C"/>
      </a:accent4>
      <a:accent5>
        <a:srgbClr val="89AEEB"/>
      </a:accent5>
      <a:accent6>
        <a:srgbClr val="B5D3D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spAutoFit/>
      </a:bodyPr>
      <a:lstStyle>
        <a:defPPr algn="ctr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57FA0E4F7F3489266494488E0B14D" ma:contentTypeVersion="3" ma:contentTypeDescription="Create a new document." ma:contentTypeScope="" ma:versionID="8c9be5533dfe80877521a8126a22375c">
  <xsd:schema xmlns:xsd="http://www.w3.org/2001/XMLSchema" xmlns:xs="http://www.w3.org/2001/XMLSchema" xmlns:p="http://schemas.microsoft.com/office/2006/metadata/properties" xmlns:ns2="94c8d6e5-2e28-46c7-8f55-150cbb421dea" targetNamespace="http://schemas.microsoft.com/office/2006/metadata/properties" ma:root="true" ma:fieldsID="192b8248fe9f048bf329ad3d1a96e9b1" ns2:_="">
    <xsd:import namespace="94c8d6e5-2e28-46c7-8f55-150cbb421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8d6e5-2e28-46c7-8f55-150cbb421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C64344-3F45-4FBB-97BC-595E9AF2E6A4}">
  <ds:schemaRefs>
    <ds:schemaRef ds:uri="94c8d6e5-2e28-46c7-8f55-150cbb421d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2E23C2-E151-4385-9ACB-D95C799B6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55689E-656D-4576-B061-EE5B70D93055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94c8d6e5-2e28-46c7-8f55-150cbb421dea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1286</Words>
  <Application>Microsoft Macintosh PowerPoint</Application>
  <PresentationFormat>Widescreen</PresentationFormat>
  <Paragraphs>194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Myriad Pro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Cultural Mapping &amp; Strategic Planning</dc:title>
  <dc:creator>Callum Lee</dc:creator>
  <cp:lastModifiedBy>Microsoft Office User</cp:lastModifiedBy>
  <cp:revision>4</cp:revision>
  <dcterms:created xsi:type="dcterms:W3CDTF">2022-10-16T19:54:10Z</dcterms:created>
  <dcterms:modified xsi:type="dcterms:W3CDTF">2023-11-21T14:42:33Z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0x010100B43C1FB9CBC84D4FB28460B98DC9AED3</vt:lpwstr>
  </property>
  <property fmtid="{D5CDD505-2E9C-101B-9397-08002B2CF9AE}" pid="3" name="MediaServiceImageTags">
    <vt:lpwstr/>
  </property>
</Properties>
</file>