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0" r:id="rId5"/>
    <p:sldMasterId id="2147483732" r:id="rId6"/>
    <p:sldMasterId id="2147483648" r:id="rId7"/>
    <p:sldMasterId id="2147483782" r:id="rId8"/>
  </p:sldMasterIdLst>
  <p:notesMasterIdLst>
    <p:notesMasterId r:id="rId23"/>
  </p:notesMasterIdLst>
  <p:sldIdLst>
    <p:sldId id="257" r:id="rId9"/>
    <p:sldId id="274" r:id="rId10"/>
    <p:sldId id="259" r:id="rId11"/>
    <p:sldId id="269" r:id="rId12"/>
    <p:sldId id="263" r:id="rId13"/>
    <p:sldId id="264" r:id="rId14"/>
    <p:sldId id="279" r:id="rId15"/>
    <p:sldId id="280" r:id="rId16"/>
    <p:sldId id="281" r:id="rId17"/>
    <p:sldId id="282" r:id="rId18"/>
    <p:sldId id="283" r:id="rId19"/>
    <p:sldId id="284" r:id="rId20"/>
    <p:sldId id="278" r:id="rId21"/>
    <p:sldId id="273" r:id="rId2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71"/>
    <a:srgbClr val="8AB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125B5-33E8-4E00-A805-4026A9BAE19B}" v="10" dt="2023-11-21T18:00:32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747"/>
  </p:normalViewPr>
  <p:slideViewPr>
    <p:cSldViewPr snapToGrid="0">
      <p:cViewPr varScale="1">
        <p:scale>
          <a:sx n="82" d="100"/>
          <a:sy n="82" d="100"/>
        </p:scale>
        <p:origin x="1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F519D-B5FA-4E63-8187-21CC3B20BEE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6B23BB-2C00-4BE1-AC12-E39564E1BF7D}">
      <dgm:prSet/>
      <dgm:spPr>
        <a:solidFill>
          <a:srgbClr val="00A471"/>
        </a:solidFill>
        <a:ln w="38100"/>
      </dgm:spPr>
      <dgm:t>
        <a:bodyPr/>
        <a:lstStyle/>
        <a:p>
          <a:pPr rtl="0"/>
          <a:r>
            <a:rPr lang="en-GB" b="1" i="0" baseline="0">
              <a:solidFill>
                <a:schemeClr val="tx1"/>
              </a:solidFill>
              <a:latin typeface="Arial"/>
              <a:cs typeface="Arial"/>
            </a:rPr>
            <a:t>Our first Climate Change Action Plan (CCAP) spans 2020 to 2025</a:t>
          </a:r>
          <a:endParaRPr lang="en-GB" b="1">
            <a:solidFill>
              <a:srgbClr val="000000"/>
            </a:solidFill>
            <a:latin typeface="Arial"/>
            <a:cs typeface="Arial"/>
          </a:endParaRPr>
        </a:p>
      </dgm:t>
    </dgm:pt>
    <dgm:pt modelId="{FF65C2A1-F8D4-490A-A0C9-B64595C9F91C}" type="parTrans" cxnId="{5F17629B-47BE-4853-8E53-D03E3331B01F}">
      <dgm:prSet/>
      <dgm:spPr/>
      <dgm:t>
        <a:bodyPr/>
        <a:lstStyle/>
        <a:p>
          <a:endParaRPr lang="en-US"/>
        </a:p>
      </dgm:t>
    </dgm:pt>
    <dgm:pt modelId="{9F55E99D-8DB8-4C70-A89D-9F6DCAE17D69}" type="sibTrans" cxnId="{5F17629B-47BE-4853-8E53-D03E3331B01F}">
      <dgm:prSet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C3F773C-3C72-4193-9018-154FFFFADFCE}">
      <dgm:prSet/>
      <dgm:spPr>
        <a:solidFill>
          <a:schemeClr val="accent4"/>
        </a:solidFill>
        <a:ln w="38100"/>
      </dgm:spPr>
      <dgm:t>
        <a:bodyPr/>
        <a:lstStyle/>
        <a:p>
          <a:r>
            <a:rPr lang="en-US" b="1">
              <a:solidFill>
                <a:srgbClr val="000000"/>
              </a:solidFill>
              <a:latin typeface="Arial"/>
              <a:cs typeface="Calibri"/>
            </a:rPr>
            <a:t>We aim to remain </a:t>
          </a:r>
          <a:r>
            <a:rPr lang="en-US" b="1">
              <a:solidFill>
                <a:schemeClr val="tx1"/>
              </a:solidFill>
              <a:latin typeface="Arial"/>
              <a:cs typeface="Calibri"/>
            </a:rPr>
            <a:t>within the set </a:t>
          </a:r>
          <a:r>
            <a:rPr lang="en-US" b="1">
              <a:solidFill>
                <a:schemeClr val="tx1"/>
              </a:solidFill>
              <a:latin typeface="Arial"/>
              <a:cs typeface="Arial"/>
            </a:rPr>
            <a:t>carbon budget </a:t>
          </a:r>
          <a:r>
            <a:rPr lang="en-US" b="1">
              <a:solidFill>
                <a:schemeClr val="tx1"/>
              </a:solidFill>
              <a:latin typeface="Arial"/>
              <a:cs typeface="Calibri"/>
            </a:rPr>
            <a:t>of</a:t>
          </a:r>
          <a:r>
            <a:rPr lang="en-US" b="1">
              <a:solidFill>
                <a:srgbClr val="000000"/>
              </a:solidFill>
              <a:latin typeface="Arial"/>
              <a:cs typeface="Calibri"/>
            </a:rPr>
            <a:t> </a:t>
          </a:r>
          <a:r>
            <a:rPr lang="en-GB" b="1">
              <a:solidFill>
                <a:srgbClr val="000000"/>
              </a:solidFill>
              <a:latin typeface="Arial"/>
              <a:cs typeface="Calibri"/>
            </a:rPr>
            <a:t>126,336 </a:t>
          </a:r>
          <a:r>
            <a:rPr lang="en-GB" b="1">
              <a:solidFill>
                <a:srgbClr val="000000"/>
              </a:solidFill>
              <a:latin typeface="Arial"/>
              <a:cs typeface="Arial"/>
            </a:rPr>
            <a:t>tCO</a:t>
          </a:r>
          <a:r>
            <a:rPr lang="en-GB" b="1">
              <a:solidFill>
                <a:schemeClr val="tx1"/>
              </a:solidFill>
              <a:latin typeface="Arial"/>
              <a:ea typeface="Arial"/>
              <a:cs typeface="Arial"/>
            </a:rPr>
            <a:t>₂</a:t>
          </a:r>
          <a:endParaRPr lang="en-US" b="1">
            <a:solidFill>
              <a:schemeClr val="tx1"/>
            </a:solidFill>
            <a:latin typeface="Arial"/>
            <a:cs typeface="Calibri"/>
          </a:endParaRPr>
        </a:p>
      </dgm:t>
    </dgm:pt>
    <dgm:pt modelId="{7CBEB984-C0F3-4BA6-8940-D55E8ED9240A}" type="parTrans" cxnId="{530A1735-A188-4DE4-9A9B-C98025E95427}">
      <dgm:prSet/>
      <dgm:spPr/>
      <dgm:t>
        <a:bodyPr/>
        <a:lstStyle/>
        <a:p>
          <a:endParaRPr lang="en-US"/>
        </a:p>
      </dgm:t>
    </dgm:pt>
    <dgm:pt modelId="{FEE23D43-0CA2-4B10-ADB2-497BE70D372B}" type="sibTrans" cxnId="{530A1735-A188-4DE4-9A9B-C98025E95427}">
      <dgm:prSet/>
      <dgm:spPr/>
      <dgm:t>
        <a:bodyPr/>
        <a:lstStyle/>
        <a:p>
          <a:endParaRPr lang="en-US"/>
        </a:p>
      </dgm:t>
    </dgm:pt>
    <dgm:pt modelId="{BACDB824-07DC-4AD7-A304-4EF52BB4F352}">
      <dgm:prSet/>
      <dgm:spPr>
        <a:solidFill>
          <a:srgbClr val="DE6674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GB" b="1" i="0" baseline="0">
              <a:solidFill>
                <a:schemeClr val="tx1"/>
              </a:solidFill>
              <a:latin typeface="Arial"/>
              <a:cs typeface="Arial"/>
            </a:rPr>
            <a:t>Manchester Council’s target is to be zero carbon by 2038</a:t>
          </a:r>
          <a:endParaRPr lang="en-US" b="1">
            <a:solidFill>
              <a:schemeClr val="tx1"/>
            </a:solidFill>
            <a:latin typeface="Arial"/>
            <a:cs typeface="Arial"/>
          </a:endParaRPr>
        </a:p>
      </dgm:t>
    </dgm:pt>
    <dgm:pt modelId="{4EB95D5F-A5EC-4B97-A308-F1C953F9659D}" type="sibTrans" cxnId="{8D53242E-2A05-4342-8EAC-9FAEF46BA0E8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D33BF25-DD5A-4C98-BB72-8623FDC8479D}" type="parTrans" cxnId="{8D53242E-2A05-4342-8EAC-9FAEF46BA0E8}">
      <dgm:prSet/>
      <dgm:spPr/>
      <dgm:t>
        <a:bodyPr/>
        <a:lstStyle/>
        <a:p>
          <a:endParaRPr lang="en-US"/>
        </a:p>
      </dgm:t>
    </dgm:pt>
    <dgm:pt modelId="{B05F6813-B026-4402-A1E5-4888CF8AA5A3}">
      <dgm:prSet/>
      <dgm:spPr>
        <a:solidFill>
          <a:srgbClr val="1D759A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GB" b="1" i="0" baseline="0">
              <a:solidFill>
                <a:schemeClr val="tx1"/>
              </a:solidFill>
              <a:latin typeface="Arial"/>
              <a:cs typeface="Arial"/>
            </a:rPr>
            <a:t>Climate Emergency declared in July 2019</a:t>
          </a:r>
          <a:endParaRPr lang="en-US" b="1">
            <a:solidFill>
              <a:schemeClr val="tx1"/>
            </a:solidFill>
            <a:latin typeface="Arial"/>
            <a:cs typeface="Arial"/>
          </a:endParaRPr>
        </a:p>
      </dgm:t>
    </dgm:pt>
    <dgm:pt modelId="{D37E33A4-88CF-4549-AA81-8FE214708ADB}" type="sibTrans" cxnId="{16DC74EA-B1CE-4711-9928-0AE6F918DEEB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E8B60F47-8093-4A1A-ACFF-DAC67F35B41E}" type="parTrans" cxnId="{16DC74EA-B1CE-4711-9928-0AE6F918DEEB}">
      <dgm:prSet/>
      <dgm:spPr/>
      <dgm:t>
        <a:bodyPr/>
        <a:lstStyle/>
        <a:p>
          <a:endParaRPr lang="en-US"/>
        </a:p>
      </dgm:t>
    </dgm:pt>
    <dgm:pt modelId="{D3E284B8-2C4B-4ED1-B409-C8F9184411DB}" type="pres">
      <dgm:prSet presAssocID="{7B3F519D-B5FA-4E63-8187-21CC3B20BEEC}" presName="outerComposite" presStyleCnt="0">
        <dgm:presLayoutVars>
          <dgm:chMax val="5"/>
          <dgm:dir/>
          <dgm:resizeHandles val="exact"/>
        </dgm:presLayoutVars>
      </dgm:prSet>
      <dgm:spPr/>
    </dgm:pt>
    <dgm:pt modelId="{AA096A8C-8594-44A7-9C81-481F0248981D}" type="pres">
      <dgm:prSet presAssocID="{7B3F519D-B5FA-4E63-8187-21CC3B20BEEC}" presName="dummyMaxCanvas" presStyleCnt="0">
        <dgm:presLayoutVars/>
      </dgm:prSet>
      <dgm:spPr/>
    </dgm:pt>
    <dgm:pt modelId="{B389B9C6-098D-4D93-8E55-2F35B28F328C}" type="pres">
      <dgm:prSet presAssocID="{7B3F519D-B5FA-4E63-8187-21CC3B20BEEC}" presName="FourNodes_1" presStyleLbl="node1" presStyleIdx="0" presStyleCnt="4" custLinFactNeighborX="193" custLinFactNeighborY="1816">
        <dgm:presLayoutVars>
          <dgm:bulletEnabled val="1"/>
        </dgm:presLayoutVars>
      </dgm:prSet>
      <dgm:spPr/>
    </dgm:pt>
    <dgm:pt modelId="{5E9229CB-AE24-4DA7-9C83-8DDE9E57AA4D}" type="pres">
      <dgm:prSet presAssocID="{7B3F519D-B5FA-4E63-8187-21CC3B20BEEC}" presName="FourNodes_2" presStyleLbl="node1" presStyleIdx="1" presStyleCnt="4">
        <dgm:presLayoutVars>
          <dgm:bulletEnabled val="1"/>
        </dgm:presLayoutVars>
      </dgm:prSet>
      <dgm:spPr/>
    </dgm:pt>
    <dgm:pt modelId="{794875D2-7057-412E-BD35-51BAB7A47796}" type="pres">
      <dgm:prSet presAssocID="{7B3F519D-B5FA-4E63-8187-21CC3B20BEEC}" presName="FourNodes_3" presStyleLbl="node1" presStyleIdx="2" presStyleCnt="4">
        <dgm:presLayoutVars>
          <dgm:bulletEnabled val="1"/>
        </dgm:presLayoutVars>
      </dgm:prSet>
      <dgm:spPr/>
    </dgm:pt>
    <dgm:pt modelId="{CB9D9551-83A9-4402-906E-3325377D7904}" type="pres">
      <dgm:prSet presAssocID="{7B3F519D-B5FA-4E63-8187-21CC3B20BEEC}" presName="FourNodes_4" presStyleLbl="node1" presStyleIdx="3" presStyleCnt="4" custScaleX="100897" custLinFactNeighborX="555">
        <dgm:presLayoutVars>
          <dgm:bulletEnabled val="1"/>
        </dgm:presLayoutVars>
      </dgm:prSet>
      <dgm:spPr/>
    </dgm:pt>
    <dgm:pt modelId="{3E2E532F-0647-436B-A302-7013EA41FBBC}" type="pres">
      <dgm:prSet presAssocID="{7B3F519D-B5FA-4E63-8187-21CC3B20BEEC}" presName="FourConn_1-2" presStyleLbl="fgAccFollowNode1" presStyleIdx="0" presStyleCnt="3">
        <dgm:presLayoutVars>
          <dgm:bulletEnabled val="1"/>
        </dgm:presLayoutVars>
      </dgm:prSet>
      <dgm:spPr/>
    </dgm:pt>
    <dgm:pt modelId="{0CCD13A5-987F-41ED-8778-9235E86F7066}" type="pres">
      <dgm:prSet presAssocID="{7B3F519D-B5FA-4E63-8187-21CC3B20BEEC}" presName="FourConn_2-3" presStyleLbl="fgAccFollowNode1" presStyleIdx="1" presStyleCnt="3">
        <dgm:presLayoutVars>
          <dgm:bulletEnabled val="1"/>
        </dgm:presLayoutVars>
      </dgm:prSet>
      <dgm:spPr/>
    </dgm:pt>
    <dgm:pt modelId="{E6C18768-0CBD-49CE-B9B3-B272C182C924}" type="pres">
      <dgm:prSet presAssocID="{7B3F519D-B5FA-4E63-8187-21CC3B20BEEC}" presName="FourConn_3-4" presStyleLbl="fgAccFollowNode1" presStyleIdx="2" presStyleCnt="3">
        <dgm:presLayoutVars>
          <dgm:bulletEnabled val="1"/>
        </dgm:presLayoutVars>
      </dgm:prSet>
      <dgm:spPr/>
    </dgm:pt>
    <dgm:pt modelId="{7236BFD9-3D73-4E09-AD34-2E725DDFB6D7}" type="pres">
      <dgm:prSet presAssocID="{7B3F519D-B5FA-4E63-8187-21CC3B20BEEC}" presName="FourNodes_1_text" presStyleLbl="node1" presStyleIdx="3" presStyleCnt="4">
        <dgm:presLayoutVars>
          <dgm:bulletEnabled val="1"/>
        </dgm:presLayoutVars>
      </dgm:prSet>
      <dgm:spPr/>
    </dgm:pt>
    <dgm:pt modelId="{237CB90D-22AA-4D4B-9F44-06EBDD6C6CC7}" type="pres">
      <dgm:prSet presAssocID="{7B3F519D-B5FA-4E63-8187-21CC3B20BEEC}" presName="FourNodes_2_text" presStyleLbl="node1" presStyleIdx="3" presStyleCnt="4">
        <dgm:presLayoutVars>
          <dgm:bulletEnabled val="1"/>
        </dgm:presLayoutVars>
      </dgm:prSet>
      <dgm:spPr/>
    </dgm:pt>
    <dgm:pt modelId="{DE6644E5-2C76-417F-A728-F4ABE3639447}" type="pres">
      <dgm:prSet presAssocID="{7B3F519D-B5FA-4E63-8187-21CC3B20BEEC}" presName="FourNodes_3_text" presStyleLbl="node1" presStyleIdx="3" presStyleCnt="4">
        <dgm:presLayoutVars>
          <dgm:bulletEnabled val="1"/>
        </dgm:presLayoutVars>
      </dgm:prSet>
      <dgm:spPr/>
    </dgm:pt>
    <dgm:pt modelId="{CFE7C83E-4022-4E08-BE97-78850C55B61B}" type="pres">
      <dgm:prSet presAssocID="{7B3F519D-B5FA-4E63-8187-21CC3B20BEE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D642804-7A9B-4380-8468-C9EE753901DA}" type="presOf" srcId="{BACDB824-07DC-4AD7-A304-4EF52BB4F352}" destId="{5E9229CB-AE24-4DA7-9C83-8DDE9E57AA4D}" srcOrd="0" destOrd="0" presId="urn:microsoft.com/office/officeart/2005/8/layout/vProcess5"/>
    <dgm:cxn modelId="{A8FD141B-5B5A-4E72-B693-5EB253104276}" type="presOf" srcId="{BACDB824-07DC-4AD7-A304-4EF52BB4F352}" destId="{237CB90D-22AA-4D4B-9F44-06EBDD6C6CC7}" srcOrd="1" destOrd="0" presId="urn:microsoft.com/office/officeart/2005/8/layout/vProcess5"/>
    <dgm:cxn modelId="{8D53242E-2A05-4342-8EAC-9FAEF46BA0E8}" srcId="{7B3F519D-B5FA-4E63-8187-21CC3B20BEEC}" destId="{BACDB824-07DC-4AD7-A304-4EF52BB4F352}" srcOrd="1" destOrd="0" parTransId="{AD33BF25-DD5A-4C98-BB72-8623FDC8479D}" sibTransId="{4EB95D5F-A5EC-4B97-A308-F1C953F9659D}"/>
    <dgm:cxn modelId="{39F2D531-93A3-4492-B356-0C51AF4B9BD1}" type="presOf" srcId="{B05F6813-B026-4402-A1E5-4888CF8AA5A3}" destId="{B389B9C6-098D-4D93-8E55-2F35B28F328C}" srcOrd="0" destOrd="0" presId="urn:microsoft.com/office/officeart/2005/8/layout/vProcess5"/>
    <dgm:cxn modelId="{530A1735-A188-4DE4-9A9B-C98025E95427}" srcId="{7B3F519D-B5FA-4E63-8187-21CC3B20BEEC}" destId="{4C3F773C-3C72-4193-9018-154FFFFADFCE}" srcOrd="3" destOrd="0" parTransId="{7CBEB984-C0F3-4BA6-8940-D55E8ED9240A}" sibTransId="{FEE23D43-0CA2-4B10-ADB2-497BE70D372B}"/>
    <dgm:cxn modelId="{CE21F936-71DE-4D89-9CDF-1AD6E33E9020}" type="presOf" srcId="{2F6B23BB-2C00-4BE1-AC12-E39564E1BF7D}" destId="{794875D2-7057-412E-BD35-51BAB7A47796}" srcOrd="0" destOrd="0" presId="urn:microsoft.com/office/officeart/2005/8/layout/vProcess5"/>
    <dgm:cxn modelId="{EE27EB51-8345-43B8-BE0B-45CB3BBFA18F}" type="presOf" srcId="{D37E33A4-88CF-4549-AA81-8FE214708ADB}" destId="{3E2E532F-0647-436B-A302-7013EA41FBBC}" srcOrd="0" destOrd="0" presId="urn:microsoft.com/office/officeart/2005/8/layout/vProcess5"/>
    <dgm:cxn modelId="{3D2C1267-64E0-45AB-9F06-F688C97F4458}" type="presOf" srcId="{4C3F773C-3C72-4193-9018-154FFFFADFCE}" destId="{CFE7C83E-4022-4E08-BE97-78850C55B61B}" srcOrd="1" destOrd="0" presId="urn:microsoft.com/office/officeart/2005/8/layout/vProcess5"/>
    <dgm:cxn modelId="{012DBA69-34BC-49D7-B0A3-B83CDFF00DCC}" type="presOf" srcId="{7B3F519D-B5FA-4E63-8187-21CC3B20BEEC}" destId="{D3E284B8-2C4B-4ED1-B409-C8F9184411DB}" srcOrd="0" destOrd="0" presId="urn:microsoft.com/office/officeart/2005/8/layout/vProcess5"/>
    <dgm:cxn modelId="{4486C781-86F4-41D6-BE8E-95AD0EE03733}" type="presOf" srcId="{B05F6813-B026-4402-A1E5-4888CF8AA5A3}" destId="{7236BFD9-3D73-4E09-AD34-2E725DDFB6D7}" srcOrd="1" destOrd="0" presId="urn:microsoft.com/office/officeart/2005/8/layout/vProcess5"/>
    <dgm:cxn modelId="{5F17629B-47BE-4853-8E53-D03E3331B01F}" srcId="{7B3F519D-B5FA-4E63-8187-21CC3B20BEEC}" destId="{2F6B23BB-2C00-4BE1-AC12-E39564E1BF7D}" srcOrd="2" destOrd="0" parTransId="{FF65C2A1-F8D4-490A-A0C9-B64595C9F91C}" sibTransId="{9F55E99D-8DB8-4C70-A89D-9F6DCAE17D69}"/>
    <dgm:cxn modelId="{42A7D5B6-BF82-4DF9-BF3A-F0F8547A7715}" type="presOf" srcId="{4EB95D5F-A5EC-4B97-A308-F1C953F9659D}" destId="{0CCD13A5-987F-41ED-8778-9235E86F7066}" srcOrd="0" destOrd="0" presId="urn:microsoft.com/office/officeart/2005/8/layout/vProcess5"/>
    <dgm:cxn modelId="{0ECDAEC6-D00A-4B73-BAF4-DB8123F09881}" type="presOf" srcId="{4C3F773C-3C72-4193-9018-154FFFFADFCE}" destId="{CB9D9551-83A9-4402-906E-3325377D7904}" srcOrd="0" destOrd="0" presId="urn:microsoft.com/office/officeart/2005/8/layout/vProcess5"/>
    <dgm:cxn modelId="{16DC74EA-B1CE-4711-9928-0AE6F918DEEB}" srcId="{7B3F519D-B5FA-4E63-8187-21CC3B20BEEC}" destId="{B05F6813-B026-4402-A1E5-4888CF8AA5A3}" srcOrd="0" destOrd="0" parTransId="{E8B60F47-8093-4A1A-ACFF-DAC67F35B41E}" sibTransId="{D37E33A4-88CF-4549-AA81-8FE214708ADB}"/>
    <dgm:cxn modelId="{88E827EB-8027-471B-AD1A-C7A0755F3089}" type="presOf" srcId="{9F55E99D-8DB8-4C70-A89D-9F6DCAE17D69}" destId="{E6C18768-0CBD-49CE-B9B3-B272C182C924}" srcOrd="0" destOrd="0" presId="urn:microsoft.com/office/officeart/2005/8/layout/vProcess5"/>
    <dgm:cxn modelId="{74E666F7-FDAA-498E-BFE8-61253A4212AC}" type="presOf" srcId="{2F6B23BB-2C00-4BE1-AC12-E39564E1BF7D}" destId="{DE6644E5-2C76-417F-A728-F4ABE3639447}" srcOrd="1" destOrd="0" presId="urn:microsoft.com/office/officeart/2005/8/layout/vProcess5"/>
    <dgm:cxn modelId="{30C2C8F3-6AC0-480C-902E-D41571795BD0}" type="presParOf" srcId="{D3E284B8-2C4B-4ED1-B409-C8F9184411DB}" destId="{AA096A8C-8594-44A7-9C81-481F0248981D}" srcOrd="0" destOrd="0" presId="urn:microsoft.com/office/officeart/2005/8/layout/vProcess5"/>
    <dgm:cxn modelId="{15BB0E1E-17C9-4FB9-9611-4856944642C2}" type="presParOf" srcId="{D3E284B8-2C4B-4ED1-B409-C8F9184411DB}" destId="{B389B9C6-098D-4D93-8E55-2F35B28F328C}" srcOrd="1" destOrd="0" presId="urn:microsoft.com/office/officeart/2005/8/layout/vProcess5"/>
    <dgm:cxn modelId="{171A4BFF-076E-49D4-8380-1DAD7FF9D03A}" type="presParOf" srcId="{D3E284B8-2C4B-4ED1-B409-C8F9184411DB}" destId="{5E9229CB-AE24-4DA7-9C83-8DDE9E57AA4D}" srcOrd="2" destOrd="0" presId="urn:microsoft.com/office/officeart/2005/8/layout/vProcess5"/>
    <dgm:cxn modelId="{0646A56D-ED95-49B0-BDD5-D6944B56905E}" type="presParOf" srcId="{D3E284B8-2C4B-4ED1-B409-C8F9184411DB}" destId="{794875D2-7057-412E-BD35-51BAB7A47796}" srcOrd="3" destOrd="0" presId="urn:microsoft.com/office/officeart/2005/8/layout/vProcess5"/>
    <dgm:cxn modelId="{021350EC-CA07-4ED8-ACA9-7CE712DC8CC1}" type="presParOf" srcId="{D3E284B8-2C4B-4ED1-B409-C8F9184411DB}" destId="{CB9D9551-83A9-4402-906E-3325377D7904}" srcOrd="4" destOrd="0" presId="urn:microsoft.com/office/officeart/2005/8/layout/vProcess5"/>
    <dgm:cxn modelId="{298433B4-661E-4EAB-AD26-12F8D7410100}" type="presParOf" srcId="{D3E284B8-2C4B-4ED1-B409-C8F9184411DB}" destId="{3E2E532F-0647-436B-A302-7013EA41FBBC}" srcOrd="5" destOrd="0" presId="urn:microsoft.com/office/officeart/2005/8/layout/vProcess5"/>
    <dgm:cxn modelId="{68BE5304-6818-41EA-9600-5A987CB6D181}" type="presParOf" srcId="{D3E284B8-2C4B-4ED1-B409-C8F9184411DB}" destId="{0CCD13A5-987F-41ED-8778-9235E86F7066}" srcOrd="6" destOrd="0" presId="urn:microsoft.com/office/officeart/2005/8/layout/vProcess5"/>
    <dgm:cxn modelId="{50A0F4DD-BFF9-4886-A6D5-EEC76C6B4E68}" type="presParOf" srcId="{D3E284B8-2C4B-4ED1-B409-C8F9184411DB}" destId="{E6C18768-0CBD-49CE-B9B3-B272C182C924}" srcOrd="7" destOrd="0" presId="urn:microsoft.com/office/officeart/2005/8/layout/vProcess5"/>
    <dgm:cxn modelId="{3B606CA0-9E4A-4D22-8EA7-079822F858DC}" type="presParOf" srcId="{D3E284B8-2C4B-4ED1-B409-C8F9184411DB}" destId="{7236BFD9-3D73-4E09-AD34-2E725DDFB6D7}" srcOrd="8" destOrd="0" presId="urn:microsoft.com/office/officeart/2005/8/layout/vProcess5"/>
    <dgm:cxn modelId="{C8CC7E90-ABD9-4904-A054-1A9FE38F5E0D}" type="presParOf" srcId="{D3E284B8-2C4B-4ED1-B409-C8F9184411DB}" destId="{237CB90D-22AA-4D4B-9F44-06EBDD6C6CC7}" srcOrd="9" destOrd="0" presId="urn:microsoft.com/office/officeart/2005/8/layout/vProcess5"/>
    <dgm:cxn modelId="{4BD4F32F-D608-4A75-AFB8-1B8BF87961E5}" type="presParOf" srcId="{D3E284B8-2C4B-4ED1-B409-C8F9184411DB}" destId="{DE6644E5-2C76-417F-A728-F4ABE3639447}" srcOrd="10" destOrd="0" presId="urn:microsoft.com/office/officeart/2005/8/layout/vProcess5"/>
    <dgm:cxn modelId="{B3240F4C-6A76-4E15-9629-8066020A45B7}" type="presParOf" srcId="{D3E284B8-2C4B-4ED1-B409-C8F9184411DB}" destId="{CFE7C83E-4022-4E08-BE97-78850C55B61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5450A-7FA6-4535-AC33-3907D2FA9993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64D9F4CC-6AE0-420F-9B1C-53D5BFFDF7D1}">
      <dgm:prSet phldrT="[Text]" phldr="0"/>
      <dgm:spPr/>
      <dgm:t>
        <a:bodyPr/>
        <a:lstStyle/>
        <a:p>
          <a:r>
            <a:rPr lang="en-GB" dirty="0">
              <a:latin typeface="Calibri Light" panose="020F0302020204030204"/>
            </a:rPr>
            <a:t>Energy</a:t>
          </a:r>
          <a:endParaRPr lang="en-GB" dirty="0"/>
        </a:p>
      </dgm:t>
    </dgm:pt>
    <dgm:pt modelId="{2F679E74-CEF0-4AFA-87CA-678C3AF767AB}" type="parTrans" cxnId="{E7406AAD-75BA-4C18-B672-709D662487FB}">
      <dgm:prSet/>
      <dgm:spPr/>
      <dgm:t>
        <a:bodyPr/>
        <a:lstStyle/>
        <a:p>
          <a:endParaRPr lang="en-GB"/>
        </a:p>
      </dgm:t>
    </dgm:pt>
    <dgm:pt modelId="{6735F45E-2A42-4DBE-9F71-012E1AFDFDA6}" type="sibTrans" cxnId="{E7406AAD-75BA-4C18-B672-709D662487FB}">
      <dgm:prSet/>
      <dgm:spPr/>
      <dgm:t>
        <a:bodyPr/>
        <a:lstStyle/>
        <a:p>
          <a:endParaRPr lang="en-GB"/>
        </a:p>
      </dgm:t>
    </dgm:pt>
    <dgm:pt modelId="{179AF9A6-F540-4139-B505-5B45413D2E2B}">
      <dgm:prSet phldrT="[Text]" phldr="0"/>
      <dgm:spPr/>
      <dgm:t>
        <a:bodyPr/>
        <a:lstStyle/>
        <a:p>
          <a:r>
            <a:rPr lang="en-GB" dirty="0">
              <a:latin typeface="Calibri Light" panose="020F0302020204030204"/>
            </a:rPr>
            <a:t>Travel</a:t>
          </a:r>
          <a:endParaRPr lang="en-GB" dirty="0"/>
        </a:p>
      </dgm:t>
    </dgm:pt>
    <dgm:pt modelId="{521311A8-AC89-452E-94CC-28C50ECBDEBB}" type="parTrans" cxnId="{797EB40D-13CB-447F-843A-F21146C7EB28}">
      <dgm:prSet/>
      <dgm:spPr/>
      <dgm:t>
        <a:bodyPr/>
        <a:lstStyle/>
        <a:p>
          <a:endParaRPr lang="en-GB"/>
        </a:p>
      </dgm:t>
    </dgm:pt>
    <dgm:pt modelId="{80E4924F-BDF0-49CA-B362-9DB425D8B036}" type="sibTrans" cxnId="{797EB40D-13CB-447F-843A-F21146C7EB28}">
      <dgm:prSet/>
      <dgm:spPr/>
      <dgm:t>
        <a:bodyPr/>
        <a:lstStyle/>
        <a:p>
          <a:endParaRPr lang="en-GB"/>
        </a:p>
      </dgm:t>
    </dgm:pt>
    <dgm:pt modelId="{6A194210-2516-41D5-A8A1-9B900A044A53}">
      <dgm:prSet phldrT="[Text]" phldr="0"/>
      <dgm:spPr/>
      <dgm:t>
        <a:bodyPr/>
        <a:lstStyle/>
        <a:p>
          <a:r>
            <a:rPr lang="en-GB" dirty="0">
              <a:latin typeface="Calibri Light" panose="020F0302020204030204"/>
            </a:rPr>
            <a:t>Waste</a:t>
          </a:r>
          <a:endParaRPr lang="en-GB" dirty="0"/>
        </a:p>
      </dgm:t>
    </dgm:pt>
    <dgm:pt modelId="{CD758664-ED4C-4114-90D6-5825D8FD307A}" type="parTrans" cxnId="{F2D95A8D-08A9-455D-B16B-60FA8A649D2C}">
      <dgm:prSet/>
      <dgm:spPr/>
      <dgm:t>
        <a:bodyPr/>
        <a:lstStyle/>
        <a:p>
          <a:endParaRPr lang="en-GB"/>
        </a:p>
      </dgm:t>
    </dgm:pt>
    <dgm:pt modelId="{0C20020B-1AFD-4AAD-AF62-8DCFCBB3E6DA}" type="sibTrans" cxnId="{F2D95A8D-08A9-455D-B16B-60FA8A649D2C}">
      <dgm:prSet/>
      <dgm:spPr/>
      <dgm:t>
        <a:bodyPr/>
        <a:lstStyle/>
        <a:p>
          <a:endParaRPr lang="en-GB"/>
        </a:p>
      </dgm:t>
    </dgm:pt>
    <dgm:pt modelId="{1C36B3CC-2912-4A64-93C9-71D494B6B4BF}">
      <dgm:prSet phldrT="[Text]" phldr="0"/>
      <dgm:spPr/>
      <dgm:t>
        <a:bodyPr/>
        <a:lstStyle/>
        <a:p>
          <a:pPr rtl="0"/>
          <a:r>
            <a:rPr lang="en-GB" dirty="0">
              <a:latin typeface="Calibri Light" panose="020F0302020204030204"/>
            </a:rPr>
            <a:t>Food &amp; Drink</a:t>
          </a:r>
          <a:endParaRPr lang="en-GB" dirty="0"/>
        </a:p>
      </dgm:t>
    </dgm:pt>
    <dgm:pt modelId="{644ED885-2D64-485E-809A-AF8EAA3B194E}" type="parTrans" cxnId="{23124307-4FAD-48DB-A7D5-6192342F0B44}">
      <dgm:prSet/>
      <dgm:spPr/>
      <dgm:t>
        <a:bodyPr/>
        <a:lstStyle/>
        <a:p>
          <a:endParaRPr lang="en-GB"/>
        </a:p>
      </dgm:t>
    </dgm:pt>
    <dgm:pt modelId="{52270EC9-8496-4BF2-B0C4-DAEE2AC262B2}" type="sibTrans" cxnId="{23124307-4FAD-48DB-A7D5-6192342F0B44}">
      <dgm:prSet/>
      <dgm:spPr/>
      <dgm:t>
        <a:bodyPr/>
        <a:lstStyle/>
        <a:p>
          <a:endParaRPr lang="en-GB"/>
        </a:p>
      </dgm:t>
    </dgm:pt>
    <dgm:pt modelId="{408EBCA0-0063-4DB1-BC7F-9DFFB7855508}">
      <dgm:prSet phldrT="[Text]" phldr="0"/>
      <dgm:spPr/>
      <dgm:t>
        <a:bodyPr/>
        <a:lstStyle/>
        <a:p>
          <a:r>
            <a:rPr lang="en-GB" dirty="0">
              <a:latin typeface="Calibri Light" panose="020F0302020204030204"/>
            </a:rPr>
            <a:t>Water</a:t>
          </a:r>
          <a:endParaRPr lang="en-GB" dirty="0"/>
        </a:p>
      </dgm:t>
    </dgm:pt>
    <dgm:pt modelId="{B8B6F273-08EC-47B8-9CAF-CB89ED6DF404}" type="parTrans" cxnId="{A542A196-74D4-4D07-B548-CE60B0A07E91}">
      <dgm:prSet/>
      <dgm:spPr/>
      <dgm:t>
        <a:bodyPr/>
        <a:lstStyle/>
        <a:p>
          <a:endParaRPr lang="en-GB"/>
        </a:p>
      </dgm:t>
    </dgm:pt>
    <dgm:pt modelId="{71DB8F6B-4BE8-4998-AD2B-8405629AD360}" type="sibTrans" cxnId="{A542A196-74D4-4D07-B548-CE60B0A07E91}">
      <dgm:prSet/>
      <dgm:spPr/>
      <dgm:t>
        <a:bodyPr/>
        <a:lstStyle/>
        <a:p>
          <a:endParaRPr lang="en-GB"/>
        </a:p>
      </dgm:t>
    </dgm:pt>
    <dgm:pt modelId="{BF7BDEBA-90A7-4755-8003-0B177EF2A489}" type="pres">
      <dgm:prSet presAssocID="{6AA5450A-7FA6-4535-AC33-3907D2FA9993}" presName="cycle" presStyleCnt="0">
        <dgm:presLayoutVars>
          <dgm:dir/>
          <dgm:resizeHandles val="exact"/>
        </dgm:presLayoutVars>
      </dgm:prSet>
      <dgm:spPr/>
    </dgm:pt>
    <dgm:pt modelId="{FB099A25-F188-46A7-BF61-892BBC73CB67}" type="pres">
      <dgm:prSet presAssocID="{64D9F4CC-6AE0-420F-9B1C-53D5BFFDF7D1}" presName="node" presStyleLbl="node1" presStyleIdx="0" presStyleCnt="5">
        <dgm:presLayoutVars>
          <dgm:bulletEnabled val="1"/>
        </dgm:presLayoutVars>
      </dgm:prSet>
      <dgm:spPr/>
    </dgm:pt>
    <dgm:pt modelId="{C05BAC73-3F65-4B5A-8B3B-325F4C89A661}" type="pres">
      <dgm:prSet presAssocID="{64D9F4CC-6AE0-420F-9B1C-53D5BFFDF7D1}" presName="spNode" presStyleCnt="0"/>
      <dgm:spPr/>
    </dgm:pt>
    <dgm:pt modelId="{329ADDDF-339A-4B2F-86C9-7325A79BF6AE}" type="pres">
      <dgm:prSet presAssocID="{6735F45E-2A42-4DBE-9F71-012E1AFDFDA6}" presName="sibTrans" presStyleLbl="sibTrans1D1" presStyleIdx="0" presStyleCnt="5"/>
      <dgm:spPr/>
    </dgm:pt>
    <dgm:pt modelId="{DB7850B0-EF9E-4465-919B-91615E3864E1}" type="pres">
      <dgm:prSet presAssocID="{179AF9A6-F540-4139-B505-5B45413D2E2B}" presName="node" presStyleLbl="node1" presStyleIdx="1" presStyleCnt="5">
        <dgm:presLayoutVars>
          <dgm:bulletEnabled val="1"/>
        </dgm:presLayoutVars>
      </dgm:prSet>
      <dgm:spPr/>
    </dgm:pt>
    <dgm:pt modelId="{17458EB1-7936-4DDA-BD38-77A9E35B39BF}" type="pres">
      <dgm:prSet presAssocID="{179AF9A6-F540-4139-B505-5B45413D2E2B}" presName="spNode" presStyleCnt="0"/>
      <dgm:spPr/>
    </dgm:pt>
    <dgm:pt modelId="{2983A4CA-4845-49D3-BFAD-2A16FAD864AB}" type="pres">
      <dgm:prSet presAssocID="{80E4924F-BDF0-49CA-B362-9DB425D8B036}" presName="sibTrans" presStyleLbl="sibTrans1D1" presStyleIdx="1" presStyleCnt="5"/>
      <dgm:spPr/>
    </dgm:pt>
    <dgm:pt modelId="{F8FBC698-A92B-46B4-8BE1-FBFB6AEF35F4}" type="pres">
      <dgm:prSet presAssocID="{6A194210-2516-41D5-A8A1-9B900A044A53}" presName="node" presStyleLbl="node1" presStyleIdx="2" presStyleCnt="5">
        <dgm:presLayoutVars>
          <dgm:bulletEnabled val="1"/>
        </dgm:presLayoutVars>
      </dgm:prSet>
      <dgm:spPr/>
    </dgm:pt>
    <dgm:pt modelId="{12250330-A65A-41EF-9715-AFB77B10F188}" type="pres">
      <dgm:prSet presAssocID="{6A194210-2516-41D5-A8A1-9B900A044A53}" presName="spNode" presStyleCnt="0"/>
      <dgm:spPr/>
    </dgm:pt>
    <dgm:pt modelId="{3BE65887-4D6D-4713-AD54-27D6A57D07C9}" type="pres">
      <dgm:prSet presAssocID="{0C20020B-1AFD-4AAD-AF62-8DCFCBB3E6DA}" presName="sibTrans" presStyleLbl="sibTrans1D1" presStyleIdx="2" presStyleCnt="5"/>
      <dgm:spPr/>
    </dgm:pt>
    <dgm:pt modelId="{89CF137C-F479-47B0-9352-FABC11013BC8}" type="pres">
      <dgm:prSet presAssocID="{1C36B3CC-2912-4A64-93C9-71D494B6B4BF}" presName="node" presStyleLbl="node1" presStyleIdx="3" presStyleCnt="5">
        <dgm:presLayoutVars>
          <dgm:bulletEnabled val="1"/>
        </dgm:presLayoutVars>
      </dgm:prSet>
      <dgm:spPr/>
    </dgm:pt>
    <dgm:pt modelId="{92951917-B3F6-4B00-A319-389B86E06B6E}" type="pres">
      <dgm:prSet presAssocID="{1C36B3CC-2912-4A64-93C9-71D494B6B4BF}" presName="spNode" presStyleCnt="0"/>
      <dgm:spPr/>
    </dgm:pt>
    <dgm:pt modelId="{85F9778A-E830-4897-90BD-0ED3B16535F3}" type="pres">
      <dgm:prSet presAssocID="{52270EC9-8496-4BF2-B0C4-DAEE2AC262B2}" presName="sibTrans" presStyleLbl="sibTrans1D1" presStyleIdx="3" presStyleCnt="5"/>
      <dgm:spPr/>
    </dgm:pt>
    <dgm:pt modelId="{49BF1EB4-CFBF-4003-9179-5C04DE14BA33}" type="pres">
      <dgm:prSet presAssocID="{408EBCA0-0063-4DB1-BC7F-9DFFB7855508}" presName="node" presStyleLbl="node1" presStyleIdx="4" presStyleCnt="5">
        <dgm:presLayoutVars>
          <dgm:bulletEnabled val="1"/>
        </dgm:presLayoutVars>
      </dgm:prSet>
      <dgm:spPr/>
    </dgm:pt>
    <dgm:pt modelId="{EEB17BA2-363D-4110-B07D-9EE4DCC54CB9}" type="pres">
      <dgm:prSet presAssocID="{408EBCA0-0063-4DB1-BC7F-9DFFB7855508}" presName="spNode" presStyleCnt="0"/>
      <dgm:spPr/>
    </dgm:pt>
    <dgm:pt modelId="{67657980-56EB-49BD-92BA-332DFDE0ECC3}" type="pres">
      <dgm:prSet presAssocID="{71DB8F6B-4BE8-4998-AD2B-8405629AD360}" presName="sibTrans" presStyleLbl="sibTrans1D1" presStyleIdx="4" presStyleCnt="5"/>
      <dgm:spPr/>
    </dgm:pt>
  </dgm:ptLst>
  <dgm:cxnLst>
    <dgm:cxn modelId="{23124307-4FAD-48DB-A7D5-6192342F0B44}" srcId="{6AA5450A-7FA6-4535-AC33-3907D2FA9993}" destId="{1C36B3CC-2912-4A64-93C9-71D494B6B4BF}" srcOrd="3" destOrd="0" parTransId="{644ED885-2D64-485E-809A-AF8EAA3B194E}" sibTransId="{52270EC9-8496-4BF2-B0C4-DAEE2AC262B2}"/>
    <dgm:cxn modelId="{797EB40D-13CB-447F-843A-F21146C7EB28}" srcId="{6AA5450A-7FA6-4535-AC33-3907D2FA9993}" destId="{179AF9A6-F540-4139-B505-5B45413D2E2B}" srcOrd="1" destOrd="0" parTransId="{521311A8-AC89-452E-94CC-28C50ECBDEBB}" sibTransId="{80E4924F-BDF0-49CA-B362-9DB425D8B036}"/>
    <dgm:cxn modelId="{F316360F-E030-4817-BFF7-35FF53EECEF7}" type="presOf" srcId="{71DB8F6B-4BE8-4998-AD2B-8405629AD360}" destId="{67657980-56EB-49BD-92BA-332DFDE0ECC3}" srcOrd="0" destOrd="0" presId="urn:microsoft.com/office/officeart/2005/8/layout/cycle6"/>
    <dgm:cxn modelId="{669FCA11-A696-4AA2-A333-9CFBEF9A8B37}" type="presOf" srcId="{80E4924F-BDF0-49CA-B362-9DB425D8B036}" destId="{2983A4CA-4845-49D3-BFAD-2A16FAD864AB}" srcOrd="0" destOrd="0" presId="urn:microsoft.com/office/officeart/2005/8/layout/cycle6"/>
    <dgm:cxn modelId="{D8F3821B-26D1-480F-BF45-73D129F05B00}" type="presOf" srcId="{0C20020B-1AFD-4AAD-AF62-8DCFCBB3E6DA}" destId="{3BE65887-4D6D-4713-AD54-27D6A57D07C9}" srcOrd="0" destOrd="0" presId="urn:microsoft.com/office/officeart/2005/8/layout/cycle6"/>
    <dgm:cxn modelId="{6AEA1B22-5642-4861-9D1D-5AE4D4B722D2}" type="presOf" srcId="{408EBCA0-0063-4DB1-BC7F-9DFFB7855508}" destId="{49BF1EB4-CFBF-4003-9179-5C04DE14BA33}" srcOrd="0" destOrd="0" presId="urn:microsoft.com/office/officeart/2005/8/layout/cycle6"/>
    <dgm:cxn modelId="{0F400D28-B211-409C-AA68-94D2B482FA8A}" type="presOf" srcId="{52270EC9-8496-4BF2-B0C4-DAEE2AC262B2}" destId="{85F9778A-E830-4897-90BD-0ED3B16535F3}" srcOrd="0" destOrd="0" presId="urn:microsoft.com/office/officeart/2005/8/layout/cycle6"/>
    <dgm:cxn modelId="{36E1E62C-85E7-48F5-9167-F0F73C8B3E6C}" type="presOf" srcId="{6AA5450A-7FA6-4535-AC33-3907D2FA9993}" destId="{BF7BDEBA-90A7-4755-8003-0B177EF2A489}" srcOrd="0" destOrd="0" presId="urn:microsoft.com/office/officeart/2005/8/layout/cycle6"/>
    <dgm:cxn modelId="{B701FC44-34FC-4DA9-AADF-87F4D9F7582C}" type="presOf" srcId="{179AF9A6-F540-4139-B505-5B45413D2E2B}" destId="{DB7850B0-EF9E-4465-919B-91615E3864E1}" srcOrd="0" destOrd="0" presId="urn:microsoft.com/office/officeart/2005/8/layout/cycle6"/>
    <dgm:cxn modelId="{515CD563-650F-4BF1-86DF-457808F54502}" type="presOf" srcId="{64D9F4CC-6AE0-420F-9B1C-53D5BFFDF7D1}" destId="{FB099A25-F188-46A7-BF61-892BBC73CB67}" srcOrd="0" destOrd="0" presId="urn:microsoft.com/office/officeart/2005/8/layout/cycle6"/>
    <dgm:cxn modelId="{F2D95A8D-08A9-455D-B16B-60FA8A649D2C}" srcId="{6AA5450A-7FA6-4535-AC33-3907D2FA9993}" destId="{6A194210-2516-41D5-A8A1-9B900A044A53}" srcOrd="2" destOrd="0" parTransId="{CD758664-ED4C-4114-90D6-5825D8FD307A}" sibTransId="{0C20020B-1AFD-4AAD-AF62-8DCFCBB3E6DA}"/>
    <dgm:cxn modelId="{A542A196-74D4-4D07-B548-CE60B0A07E91}" srcId="{6AA5450A-7FA6-4535-AC33-3907D2FA9993}" destId="{408EBCA0-0063-4DB1-BC7F-9DFFB7855508}" srcOrd="4" destOrd="0" parTransId="{B8B6F273-08EC-47B8-9CAF-CB89ED6DF404}" sibTransId="{71DB8F6B-4BE8-4998-AD2B-8405629AD360}"/>
    <dgm:cxn modelId="{2EAAE59D-8328-40CF-AF7D-9C3A62AA59D2}" type="presOf" srcId="{6A194210-2516-41D5-A8A1-9B900A044A53}" destId="{F8FBC698-A92B-46B4-8BE1-FBFB6AEF35F4}" srcOrd="0" destOrd="0" presId="urn:microsoft.com/office/officeart/2005/8/layout/cycle6"/>
    <dgm:cxn modelId="{E7406AAD-75BA-4C18-B672-709D662487FB}" srcId="{6AA5450A-7FA6-4535-AC33-3907D2FA9993}" destId="{64D9F4CC-6AE0-420F-9B1C-53D5BFFDF7D1}" srcOrd="0" destOrd="0" parTransId="{2F679E74-CEF0-4AFA-87CA-678C3AF767AB}" sibTransId="{6735F45E-2A42-4DBE-9F71-012E1AFDFDA6}"/>
    <dgm:cxn modelId="{832136BE-760E-46B7-9906-70DEFF219D30}" type="presOf" srcId="{1C36B3CC-2912-4A64-93C9-71D494B6B4BF}" destId="{89CF137C-F479-47B0-9352-FABC11013BC8}" srcOrd="0" destOrd="0" presId="urn:microsoft.com/office/officeart/2005/8/layout/cycle6"/>
    <dgm:cxn modelId="{2F7889E6-2AA7-4B54-B3AF-5C5697152E07}" type="presOf" srcId="{6735F45E-2A42-4DBE-9F71-012E1AFDFDA6}" destId="{329ADDDF-339A-4B2F-86C9-7325A79BF6AE}" srcOrd="0" destOrd="0" presId="urn:microsoft.com/office/officeart/2005/8/layout/cycle6"/>
    <dgm:cxn modelId="{ACCC37A6-C62B-4D56-94BA-DFBA7AF81CE4}" type="presParOf" srcId="{BF7BDEBA-90A7-4755-8003-0B177EF2A489}" destId="{FB099A25-F188-46A7-BF61-892BBC73CB67}" srcOrd="0" destOrd="0" presId="urn:microsoft.com/office/officeart/2005/8/layout/cycle6"/>
    <dgm:cxn modelId="{6B3D44E3-3630-46EA-8194-962E07C733CC}" type="presParOf" srcId="{BF7BDEBA-90A7-4755-8003-0B177EF2A489}" destId="{C05BAC73-3F65-4B5A-8B3B-325F4C89A661}" srcOrd="1" destOrd="0" presId="urn:microsoft.com/office/officeart/2005/8/layout/cycle6"/>
    <dgm:cxn modelId="{970C180B-237A-441F-9058-E2CA39685137}" type="presParOf" srcId="{BF7BDEBA-90A7-4755-8003-0B177EF2A489}" destId="{329ADDDF-339A-4B2F-86C9-7325A79BF6AE}" srcOrd="2" destOrd="0" presId="urn:microsoft.com/office/officeart/2005/8/layout/cycle6"/>
    <dgm:cxn modelId="{5DE5112B-4479-4331-88CB-F2712FDBE772}" type="presParOf" srcId="{BF7BDEBA-90A7-4755-8003-0B177EF2A489}" destId="{DB7850B0-EF9E-4465-919B-91615E3864E1}" srcOrd="3" destOrd="0" presId="urn:microsoft.com/office/officeart/2005/8/layout/cycle6"/>
    <dgm:cxn modelId="{A6EBF972-A913-4BB2-B5D5-176AF98050A1}" type="presParOf" srcId="{BF7BDEBA-90A7-4755-8003-0B177EF2A489}" destId="{17458EB1-7936-4DDA-BD38-77A9E35B39BF}" srcOrd="4" destOrd="0" presId="urn:microsoft.com/office/officeart/2005/8/layout/cycle6"/>
    <dgm:cxn modelId="{447E7E99-51D0-4525-820D-00F058BFCE4D}" type="presParOf" srcId="{BF7BDEBA-90A7-4755-8003-0B177EF2A489}" destId="{2983A4CA-4845-49D3-BFAD-2A16FAD864AB}" srcOrd="5" destOrd="0" presId="urn:microsoft.com/office/officeart/2005/8/layout/cycle6"/>
    <dgm:cxn modelId="{4A0E4585-CD34-49E9-9768-E69E581AECB6}" type="presParOf" srcId="{BF7BDEBA-90A7-4755-8003-0B177EF2A489}" destId="{F8FBC698-A92B-46B4-8BE1-FBFB6AEF35F4}" srcOrd="6" destOrd="0" presId="urn:microsoft.com/office/officeart/2005/8/layout/cycle6"/>
    <dgm:cxn modelId="{A31042BD-5BAC-4087-8C12-F5228ABD49DF}" type="presParOf" srcId="{BF7BDEBA-90A7-4755-8003-0B177EF2A489}" destId="{12250330-A65A-41EF-9715-AFB77B10F188}" srcOrd="7" destOrd="0" presId="urn:microsoft.com/office/officeart/2005/8/layout/cycle6"/>
    <dgm:cxn modelId="{F8897AF1-BD27-4239-8EC1-F72C0B3B1BA5}" type="presParOf" srcId="{BF7BDEBA-90A7-4755-8003-0B177EF2A489}" destId="{3BE65887-4D6D-4713-AD54-27D6A57D07C9}" srcOrd="8" destOrd="0" presId="urn:microsoft.com/office/officeart/2005/8/layout/cycle6"/>
    <dgm:cxn modelId="{7654A319-C41F-4A31-A530-D7AF7361B297}" type="presParOf" srcId="{BF7BDEBA-90A7-4755-8003-0B177EF2A489}" destId="{89CF137C-F479-47B0-9352-FABC11013BC8}" srcOrd="9" destOrd="0" presId="urn:microsoft.com/office/officeart/2005/8/layout/cycle6"/>
    <dgm:cxn modelId="{19543486-D3E9-4093-A15F-3C3119419A14}" type="presParOf" srcId="{BF7BDEBA-90A7-4755-8003-0B177EF2A489}" destId="{92951917-B3F6-4B00-A319-389B86E06B6E}" srcOrd="10" destOrd="0" presId="urn:microsoft.com/office/officeart/2005/8/layout/cycle6"/>
    <dgm:cxn modelId="{5AB016A7-B8AC-44E9-B33C-AE6CE030ADF1}" type="presParOf" srcId="{BF7BDEBA-90A7-4755-8003-0B177EF2A489}" destId="{85F9778A-E830-4897-90BD-0ED3B16535F3}" srcOrd="11" destOrd="0" presId="urn:microsoft.com/office/officeart/2005/8/layout/cycle6"/>
    <dgm:cxn modelId="{F9687367-4050-49B5-9C05-1B8B5F4D9230}" type="presParOf" srcId="{BF7BDEBA-90A7-4755-8003-0B177EF2A489}" destId="{49BF1EB4-CFBF-4003-9179-5C04DE14BA33}" srcOrd="12" destOrd="0" presId="urn:microsoft.com/office/officeart/2005/8/layout/cycle6"/>
    <dgm:cxn modelId="{3CB28F87-D813-4C78-860E-53173B1132AF}" type="presParOf" srcId="{BF7BDEBA-90A7-4755-8003-0B177EF2A489}" destId="{EEB17BA2-363D-4110-B07D-9EE4DCC54CB9}" srcOrd="13" destOrd="0" presId="urn:microsoft.com/office/officeart/2005/8/layout/cycle6"/>
    <dgm:cxn modelId="{136C9606-C8DB-4D0B-A2FD-216033AB9066}" type="presParOf" srcId="{BF7BDEBA-90A7-4755-8003-0B177EF2A489}" destId="{67657980-56EB-49BD-92BA-332DFDE0ECC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9B9C6-098D-4D93-8E55-2F35B28F328C}">
      <dsp:nvSpPr>
        <dsp:cNvPr id="0" name=""/>
        <dsp:cNvSpPr/>
      </dsp:nvSpPr>
      <dsp:spPr>
        <a:xfrm>
          <a:off x="-1499" y="18471"/>
          <a:ext cx="4797601" cy="1017163"/>
        </a:xfrm>
        <a:prstGeom prst="roundRect">
          <a:avLst>
            <a:gd name="adj" fmla="val 10000"/>
          </a:avLst>
        </a:prstGeom>
        <a:solidFill>
          <a:srgbClr val="1D759A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baseline="0">
              <a:solidFill>
                <a:schemeClr val="tx1"/>
              </a:solidFill>
              <a:latin typeface="Arial"/>
              <a:cs typeface="Arial"/>
            </a:rPr>
            <a:t>Climate Emergency declared in July 2019</a:t>
          </a:r>
          <a:endParaRPr lang="en-US" sz="2000" b="1" kern="1200">
            <a:solidFill>
              <a:schemeClr val="tx1"/>
            </a:solidFill>
            <a:latin typeface="Arial"/>
            <a:cs typeface="Arial"/>
          </a:endParaRPr>
        </a:p>
      </dsp:txBody>
      <dsp:txXfrm>
        <a:off x="28293" y="48263"/>
        <a:ext cx="3614052" cy="957579"/>
      </dsp:txXfrm>
    </dsp:sp>
    <dsp:sp modelId="{5E9229CB-AE24-4DA7-9C83-8DDE9E57AA4D}">
      <dsp:nvSpPr>
        <dsp:cNvPr id="0" name=""/>
        <dsp:cNvSpPr/>
      </dsp:nvSpPr>
      <dsp:spPr>
        <a:xfrm>
          <a:off x="391040" y="1202102"/>
          <a:ext cx="4797601" cy="1017163"/>
        </a:xfrm>
        <a:prstGeom prst="roundRect">
          <a:avLst>
            <a:gd name="adj" fmla="val 10000"/>
          </a:avLst>
        </a:prstGeom>
        <a:solidFill>
          <a:srgbClr val="DE6674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baseline="0">
              <a:solidFill>
                <a:schemeClr val="tx1"/>
              </a:solidFill>
              <a:latin typeface="Arial"/>
              <a:cs typeface="Arial"/>
            </a:rPr>
            <a:t>Manchester Council’s target is to be zero carbon by 2038</a:t>
          </a:r>
          <a:endParaRPr lang="en-US" sz="2000" b="1" kern="1200">
            <a:solidFill>
              <a:schemeClr val="tx1"/>
            </a:solidFill>
            <a:latin typeface="Arial"/>
            <a:cs typeface="Arial"/>
          </a:endParaRPr>
        </a:p>
      </dsp:txBody>
      <dsp:txXfrm>
        <a:off x="420832" y="1231894"/>
        <a:ext cx="3675062" cy="957579"/>
      </dsp:txXfrm>
    </dsp:sp>
    <dsp:sp modelId="{794875D2-7057-412E-BD35-51BAB7A47796}">
      <dsp:nvSpPr>
        <dsp:cNvPr id="0" name=""/>
        <dsp:cNvSpPr/>
      </dsp:nvSpPr>
      <dsp:spPr>
        <a:xfrm>
          <a:off x="786842" y="2404204"/>
          <a:ext cx="4797601" cy="1017163"/>
        </a:xfrm>
        <a:prstGeom prst="roundRect">
          <a:avLst>
            <a:gd name="adj" fmla="val 10000"/>
          </a:avLst>
        </a:prstGeom>
        <a:solidFill>
          <a:srgbClr val="00A471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baseline="0">
              <a:solidFill>
                <a:schemeClr val="tx1"/>
              </a:solidFill>
              <a:latin typeface="Arial"/>
              <a:cs typeface="Arial"/>
            </a:rPr>
            <a:t>Our first Climate Change Action Plan (CCAP) spans 2020 to 2025</a:t>
          </a:r>
          <a:endParaRPr lang="en-GB" sz="2000" b="1" kern="1200">
            <a:solidFill>
              <a:srgbClr val="000000"/>
            </a:solidFill>
            <a:latin typeface="Arial"/>
            <a:cs typeface="Arial"/>
          </a:endParaRPr>
        </a:p>
      </dsp:txBody>
      <dsp:txXfrm>
        <a:off x="816634" y="2433996"/>
        <a:ext cx="3681059" cy="957579"/>
      </dsp:txXfrm>
    </dsp:sp>
    <dsp:sp modelId="{CB9D9551-83A9-4402-906E-3325377D7904}">
      <dsp:nvSpPr>
        <dsp:cNvPr id="0" name=""/>
        <dsp:cNvSpPr/>
      </dsp:nvSpPr>
      <dsp:spPr>
        <a:xfrm>
          <a:off x="1167124" y="3606306"/>
          <a:ext cx="4840636" cy="1017163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0000"/>
              </a:solidFill>
              <a:latin typeface="Arial"/>
              <a:cs typeface="Calibri"/>
            </a:rPr>
            <a:t>We aim to remain </a:t>
          </a:r>
          <a:r>
            <a:rPr lang="en-US" sz="2000" b="1" kern="1200">
              <a:solidFill>
                <a:schemeClr val="tx1"/>
              </a:solidFill>
              <a:latin typeface="Arial"/>
              <a:cs typeface="Calibri"/>
            </a:rPr>
            <a:t>within the set </a:t>
          </a:r>
          <a:r>
            <a:rPr lang="en-US" sz="2000" b="1" kern="1200">
              <a:solidFill>
                <a:schemeClr val="tx1"/>
              </a:solidFill>
              <a:latin typeface="Arial"/>
              <a:cs typeface="Arial"/>
            </a:rPr>
            <a:t>carbon budget </a:t>
          </a:r>
          <a:r>
            <a:rPr lang="en-US" sz="2000" b="1" kern="1200">
              <a:solidFill>
                <a:schemeClr val="tx1"/>
              </a:solidFill>
              <a:latin typeface="Arial"/>
              <a:cs typeface="Calibri"/>
            </a:rPr>
            <a:t>of</a:t>
          </a:r>
          <a:r>
            <a:rPr lang="en-US" sz="2000" b="1" kern="1200">
              <a:solidFill>
                <a:srgbClr val="000000"/>
              </a:solidFill>
              <a:latin typeface="Arial"/>
              <a:cs typeface="Calibri"/>
            </a:rPr>
            <a:t> </a:t>
          </a:r>
          <a:r>
            <a:rPr lang="en-GB" sz="2000" b="1" kern="1200">
              <a:solidFill>
                <a:srgbClr val="000000"/>
              </a:solidFill>
              <a:latin typeface="Arial"/>
              <a:cs typeface="Calibri"/>
            </a:rPr>
            <a:t>126,336 </a:t>
          </a:r>
          <a:r>
            <a:rPr lang="en-GB" sz="2000" b="1" kern="1200">
              <a:solidFill>
                <a:srgbClr val="000000"/>
              </a:solidFill>
              <a:latin typeface="Arial"/>
              <a:cs typeface="Arial"/>
            </a:rPr>
            <a:t>tCO</a:t>
          </a:r>
          <a:r>
            <a:rPr lang="en-GB" sz="2000" b="1" kern="1200">
              <a:solidFill>
                <a:schemeClr val="tx1"/>
              </a:solidFill>
              <a:latin typeface="Arial"/>
              <a:ea typeface="Arial"/>
              <a:cs typeface="Arial"/>
            </a:rPr>
            <a:t>₂</a:t>
          </a:r>
          <a:endParaRPr lang="en-US" sz="2000" b="1" kern="1200">
            <a:solidFill>
              <a:schemeClr val="tx1"/>
            </a:solidFill>
            <a:latin typeface="Arial"/>
            <a:cs typeface="Calibri"/>
          </a:endParaRPr>
        </a:p>
      </dsp:txBody>
      <dsp:txXfrm>
        <a:off x="1196916" y="3636098"/>
        <a:ext cx="3708562" cy="957579"/>
      </dsp:txXfrm>
    </dsp:sp>
    <dsp:sp modelId="{3E2E532F-0647-436B-A302-7013EA41FBBC}">
      <dsp:nvSpPr>
        <dsp:cNvPr id="0" name=""/>
        <dsp:cNvSpPr/>
      </dsp:nvSpPr>
      <dsp:spPr>
        <a:xfrm>
          <a:off x="4125686" y="779054"/>
          <a:ext cx="661156" cy="661156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274446" y="779054"/>
        <a:ext cx="363636" cy="497520"/>
      </dsp:txXfrm>
    </dsp:sp>
    <dsp:sp modelId="{0CCD13A5-987F-41ED-8778-9235E86F7066}">
      <dsp:nvSpPr>
        <dsp:cNvPr id="0" name=""/>
        <dsp:cNvSpPr/>
      </dsp:nvSpPr>
      <dsp:spPr>
        <a:xfrm>
          <a:off x="4527485" y="1981156"/>
          <a:ext cx="661156" cy="661156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676245" y="1981156"/>
        <a:ext cx="363636" cy="497520"/>
      </dsp:txXfrm>
    </dsp:sp>
    <dsp:sp modelId="{E6C18768-0CBD-49CE-B9B3-B272C182C924}">
      <dsp:nvSpPr>
        <dsp:cNvPr id="0" name=""/>
        <dsp:cNvSpPr/>
      </dsp:nvSpPr>
      <dsp:spPr>
        <a:xfrm>
          <a:off x="4923288" y="3183259"/>
          <a:ext cx="661156" cy="661156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072048" y="3183259"/>
        <a:ext cx="363636" cy="497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99A25-F188-46A7-BF61-892BBC73CB67}">
      <dsp:nvSpPr>
        <dsp:cNvPr id="0" name=""/>
        <dsp:cNvSpPr/>
      </dsp:nvSpPr>
      <dsp:spPr>
        <a:xfrm>
          <a:off x="1800712" y="2884"/>
          <a:ext cx="1457366" cy="9472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 Light" panose="020F0302020204030204"/>
            </a:rPr>
            <a:t>Energy</a:t>
          </a:r>
          <a:endParaRPr lang="en-GB" sz="2400" kern="1200" dirty="0"/>
        </a:p>
      </dsp:txBody>
      <dsp:txXfrm>
        <a:off x="1846955" y="49127"/>
        <a:ext cx="1364880" cy="854802"/>
      </dsp:txXfrm>
    </dsp:sp>
    <dsp:sp modelId="{329ADDDF-339A-4B2F-86C9-7325A79BF6AE}">
      <dsp:nvSpPr>
        <dsp:cNvPr id="0" name=""/>
        <dsp:cNvSpPr/>
      </dsp:nvSpPr>
      <dsp:spPr>
        <a:xfrm>
          <a:off x="636019" y="476529"/>
          <a:ext cx="3786753" cy="3786753"/>
        </a:xfrm>
        <a:custGeom>
          <a:avLst/>
          <a:gdLst/>
          <a:ahLst/>
          <a:cxnLst/>
          <a:rect l="0" t="0" r="0" b="0"/>
          <a:pathLst>
            <a:path>
              <a:moveTo>
                <a:pt x="2632081" y="150049"/>
              </a:moveTo>
              <a:arcTo wR="1893376" hR="1893376" stAng="17577838" swAng="19624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850B0-EF9E-4465-919B-91615E3864E1}">
      <dsp:nvSpPr>
        <dsp:cNvPr id="0" name=""/>
        <dsp:cNvSpPr/>
      </dsp:nvSpPr>
      <dsp:spPr>
        <a:xfrm>
          <a:off x="3601421" y="1311176"/>
          <a:ext cx="1457366" cy="94728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 Light" panose="020F0302020204030204"/>
            </a:rPr>
            <a:t>Travel</a:t>
          </a:r>
          <a:endParaRPr lang="en-GB" sz="2400" kern="1200" dirty="0"/>
        </a:p>
      </dsp:txBody>
      <dsp:txXfrm>
        <a:off x="3647664" y="1357419"/>
        <a:ext cx="1364880" cy="854802"/>
      </dsp:txXfrm>
    </dsp:sp>
    <dsp:sp modelId="{2983A4CA-4845-49D3-BFAD-2A16FAD864AB}">
      <dsp:nvSpPr>
        <dsp:cNvPr id="0" name=""/>
        <dsp:cNvSpPr/>
      </dsp:nvSpPr>
      <dsp:spPr>
        <a:xfrm>
          <a:off x="636019" y="476529"/>
          <a:ext cx="3786753" cy="3786753"/>
        </a:xfrm>
        <a:custGeom>
          <a:avLst/>
          <a:gdLst/>
          <a:ahLst/>
          <a:cxnLst/>
          <a:rect l="0" t="0" r="0" b="0"/>
          <a:pathLst>
            <a:path>
              <a:moveTo>
                <a:pt x="3784146" y="1794042"/>
              </a:moveTo>
              <a:arcTo wR="1893376" hR="1893376" stAng="21419558" swAng="2197040"/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BC698-A92B-46B4-8BE1-FBFB6AEF35F4}">
      <dsp:nvSpPr>
        <dsp:cNvPr id="0" name=""/>
        <dsp:cNvSpPr/>
      </dsp:nvSpPr>
      <dsp:spPr>
        <a:xfrm>
          <a:off x="2913611" y="3428036"/>
          <a:ext cx="1457366" cy="94728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 Light" panose="020F0302020204030204"/>
            </a:rPr>
            <a:t>Waste</a:t>
          </a:r>
          <a:endParaRPr lang="en-GB" sz="2400" kern="1200" dirty="0"/>
        </a:p>
      </dsp:txBody>
      <dsp:txXfrm>
        <a:off x="2959854" y="3474279"/>
        <a:ext cx="1364880" cy="854802"/>
      </dsp:txXfrm>
    </dsp:sp>
    <dsp:sp modelId="{3BE65887-4D6D-4713-AD54-27D6A57D07C9}">
      <dsp:nvSpPr>
        <dsp:cNvPr id="0" name=""/>
        <dsp:cNvSpPr/>
      </dsp:nvSpPr>
      <dsp:spPr>
        <a:xfrm>
          <a:off x="636019" y="476529"/>
          <a:ext cx="3786753" cy="3786753"/>
        </a:xfrm>
        <a:custGeom>
          <a:avLst/>
          <a:gdLst/>
          <a:ahLst/>
          <a:cxnLst/>
          <a:rect l="0" t="0" r="0" b="0"/>
          <a:pathLst>
            <a:path>
              <a:moveTo>
                <a:pt x="2270065" y="3748904"/>
              </a:moveTo>
              <a:arcTo wR="1893376" hR="1893376" stAng="4711465" swAng="1377070"/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F137C-F479-47B0-9352-FABC11013BC8}">
      <dsp:nvSpPr>
        <dsp:cNvPr id="0" name=""/>
        <dsp:cNvSpPr/>
      </dsp:nvSpPr>
      <dsp:spPr>
        <a:xfrm>
          <a:off x="687813" y="3428036"/>
          <a:ext cx="1457366" cy="94728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 Light" panose="020F0302020204030204"/>
            </a:rPr>
            <a:t>Food &amp; Drink</a:t>
          </a:r>
          <a:endParaRPr lang="en-GB" sz="2400" kern="1200" dirty="0"/>
        </a:p>
      </dsp:txBody>
      <dsp:txXfrm>
        <a:off x="734056" y="3474279"/>
        <a:ext cx="1364880" cy="854802"/>
      </dsp:txXfrm>
    </dsp:sp>
    <dsp:sp modelId="{85F9778A-E830-4897-90BD-0ED3B16535F3}">
      <dsp:nvSpPr>
        <dsp:cNvPr id="0" name=""/>
        <dsp:cNvSpPr/>
      </dsp:nvSpPr>
      <dsp:spPr>
        <a:xfrm>
          <a:off x="636019" y="476529"/>
          <a:ext cx="3786753" cy="3786753"/>
        </a:xfrm>
        <a:custGeom>
          <a:avLst/>
          <a:gdLst/>
          <a:ahLst/>
          <a:cxnLst/>
          <a:rect l="0" t="0" r="0" b="0"/>
          <a:pathLst>
            <a:path>
              <a:moveTo>
                <a:pt x="316525" y="2941429"/>
              </a:moveTo>
              <a:arcTo wR="1893376" hR="1893376" stAng="8783402" swAng="2197040"/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F1EB4-CFBF-4003-9179-5C04DE14BA33}">
      <dsp:nvSpPr>
        <dsp:cNvPr id="0" name=""/>
        <dsp:cNvSpPr/>
      </dsp:nvSpPr>
      <dsp:spPr>
        <a:xfrm>
          <a:off x="4" y="1311176"/>
          <a:ext cx="1457366" cy="94728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 Light" panose="020F0302020204030204"/>
            </a:rPr>
            <a:t>Water</a:t>
          </a:r>
          <a:endParaRPr lang="en-GB" sz="2400" kern="1200" dirty="0"/>
        </a:p>
      </dsp:txBody>
      <dsp:txXfrm>
        <a:off x="46247" y="1357419"/>
        <a:ext cx="1364880" cy="854802"/>
      </dsp:txXfrm>
    </dsp:sp>
    <dsp:sp modelId="{67657980-56EB-49BD-92BA-332DFDE0ECC3}">
      <dsp:nvSpPr>
        <dsp:cNvPr id="0" name=""/>
        <dsp:cNvSpPr/>
      </dsp:nvSpPr>
      <dsp:spPr>
        <a:xfrm>
          <a:off x="636019" y="476529"/>
          <a:ext cx="3786753" cy="3786753"/>
        </a:xfrm>
        <a:custGeom>
          <a:avLst/>
          <a:gdLst/>
          <a:ahLst/>
          <a:cxnLst/>
          <a:rect l="0" t="0" r="0" b="0"/>
          <a:pathLst>
            <a:path>
              <a:moveTo>
                <a:pt x="329778" y="825652"/>
              </a:moveTo>
              <a:arcTo wR="1893376" hR="1893376" stAng="12859666" swAng="1962497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E3726DC-B1A1-4CB3-A3D9-9B451EB0D74F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3D47360-D0AA-41F1-9FE7-0E51B0EB44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5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76" lvl="1">
              <a:buSzPts val="1000"/>
              <a:tabLst>
                <a:tab pos="495376" algn="l"/>
              </a:tabLst>
            </a:pPr>
            <a:endParaRPr lang="en-GB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6BAE76A-B216-470F-91FC-D7D52B3817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117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76" lvl="1"/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Key logistics points:</a:t>
            </a:r>
          </a:p>
          <a:p>
            <a:pPr marL="1300363" lvl="2" indent="-30961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SUPs</a:t>
            </a:r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Reusable cups and no other catering SUPs used / sold at owned / funded events and advise other events of this. </a:t>
            </a:r>
            <a:r>
              <a:rPr lang="en-US" sz="170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 we ask all events to use reusables as standard?</a:t>
            </a:r>
          </a:p>
          <a:p>
            <a:pPr marL="1300363" lvl="2" indent="-30961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Mains power </a:t>
            </a:r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 much as possible, encourage alternatives to diesel and encourage tracking</a:t>
            </a:r>
          </a:p>
          <a:p>
            <a:pPr marL="1300363" lvl="2" indent="-30961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Waste </a:t>
            </a:r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management in line with agreed approach (deep dive meeting on events and waste on 8 Dec)</a:t>
            </a:r>
          </a:p>
          <a:p>
            <a:pPr marL="1300363" lvl="2" indent="-30961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Food &amp; Drink </a:t>
            </a:r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– ensure balance of meat / non-meat, de-</a:t>
            </a:r>
            <a:r>
              <a:rPr lang="en-US" sz="17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prioritise</a:t>
            </a:r>
            <a:r>
              <a:rPr 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red meat (Sustainable Food Policy in development)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30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Egs</a:t>
            </a:r>
            <a:r>
              <a:rPr lang="en-GB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questions:</a:t>
            </a:r>
          </a:p>
          <a:p>
            <a:r>
              <a:rPr lang="en-GB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What’s the best artificial snow to use?</a:t>
            </a:r>
            <a:endParaRPr lang="en-GB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What's the right type of soup container?</a:t>
            </a:r>
            <a:endParaRPr lang="en-GB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3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 type of cup is best? </a:t>
            </a:r>
            <a:endParaRPr lang="en-GB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95376" lvl="1">
              <a:buSzPts val="1000"/>
              <a:tabLst>
                <a:tab pos="495376" algn="l"/>
              </a:tabLs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6BAE76A-B216-470F-91FC-D7D52B3817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9759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anose="020B0604020202020204" pitchFamily="34" charset="0"/>
              <a:buChar char="•"/>
            </a:pPr>
            <a:endParaRPr lang="en-GB" b="0" i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A993-088C-43FA-B161-F9B1012F2A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25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65C4-5A2F-6B45-9561-B2215AA57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74301-35B4-DF49-9287-BDE6613B5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4FDF-3264-9F4F-9B6F-0856078E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919-C5A6-114E-926B-1B61F031DBB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DB013-C90D-BA4A-B2DD-FAB8523E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26C9-F990-D541-9289-27E27290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AE5F-0F9D-5C4E-A18E-15CF30845D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7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B89B-23D0-1B4D-AADB-FD53282FE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2B0C-83B8-7143-9123-93E3A280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167D-90A7-D84D-B02F-D102E0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919-C5A6-114E-926B-1B61F031DBB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A2CB-0892-F347-A7E0-50BAE967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35AB-E4AC-BC47-BE95-D139470B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AE5F-0F9D-5C4E-A18E-15CF30845D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8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DB71-5E0D-48FD-947A-2C57F965C749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4547-3730-4C14-BC0C-2C7674A68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EF7FB-A049-EEAA-86D1-B40A5A4C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6F9CF-2FB0-0BB1-6084-057912ED3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61679-0574-1163-DCF8-522C9CBB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40F7-5EFF-681E-BDE4-611AE8EB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1912-DF6C-6E34-9A1B-0B9A1D15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65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01F5-3BAB-35CB-9802-E551E5A26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430A9-C980-5EEE-5F7D-BEE3130A3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ACF20-1AAA-B2AF-191A-21093BDB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9680E-1B50-BFB3-2AD1-A33C0E60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E49F6-EE02-0E08-7EFF-63CF3EC6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50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97553-9A79-3048-A47F-48EE7C7C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6803B-D934-C64B-87E1-3158D10D8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BD5D-8323-3A42-9C8A-F239DE9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0919-C5A6-114E-926B-1B61F031DBB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E532-BED8-D140-882A-604E31CB7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A7171-99B2-E64B-B490-989A89D4F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AE5F-0F9D-5C4E-A18E-15CF30845D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97553-9A79-3048-A47F-48EE7C7C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6803B-D934-C64B-87E1-3158D10D8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BD5D-8323-3A42-9C8A-F239DE9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0919-C5A6-114E-926B-1B61F031DBB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E532-BED8-D140-882A-604E31CB7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A7171-99B2-E64B-B490-989A89D4F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AE5F-0F9D-5C4E-A18E-15CF30845D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8DB71-5E0D-48FD-947A-2C57F965C749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84547-3730-4C14-BC0C-2C7674A68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9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12E7E4-444C-0465-7009-249B679F4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FBF36-B060-A7D8-6DD6-1EDFD6F98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6EDE-93A2-7D2C-FE46-87AA0AB0C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3CBB-AC78-1C4A-AE68-79BAB02A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5E20-CF87-6ED8-8707-782C85650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12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ttilia@gobefest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AcHyl62hoU?feature=oembed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B12D84-770E-D042-9239-62CDE6259CA8}"/>
              </a:ext>
            </a:extLst>
          </p:cNvPr>
          <p:cNvSpPr txBox="1">
            <a:spLocks/>
          </p:cNvSpPr>
          <p:nvPr/>
        </p:nvSpPr>
        <p:spPr>
          <a:xfrm>
            <a:off x="299365" y="1705410"/>
            <a:ext cx="56600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/>
              <a:t>Sustainable Events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Helen Harland, Zero Carbon Team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021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E591-A838-AF83-D786-01DF703D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2" y="202849"/>
            <a:ext cx="2220310" cy="1011422"/>
          </a:xfrm>
        </p:spPr>
        <p:txBody>
          <a:bodyPr/>
          <a:lstStyle/>
          <a:p>
            <a:r>
              <a:rPr lang="en-GB" dirty="0"/>
              <a:t>Progress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C720FF-E61B-B0D5-A6D2-9C0B5DE05781}"/>
              </a:ext>
            </a:extLst>
          </p:cNvPr>
          <p:cNvGraphicFramePr>
            <a:graphicFrameLocks noGrp="1"/>
          </p:cNvGraphicFramePr>
          <p:nvPr/>
        </p:nvGraphicFramePr>
        <p:xfrm>
          <a:off x="141890" y="785123"/>
          <a:ext cx="11824138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248">
                  <a:extLst>
                    <a:ext uri="{9D8B030D-6E8A-4147-A177-3AD203B41FA5}">
                      <a16:colId xmlns:a16="http://schemas.microsoft.com/office/drawing/2014/main" val="1176982939"/>
                    </a:ext>
                  </a:extLst>
                </a:gridCol>
                <a:gridCol w="6999890">
                  <a:extLst>
                    <a:ext uri="{9D8B030D-6E8A-4147-A177-3AD203B41FA5}">
                      <a16:colId xmlns:a16="http://schemas.microsoft.com/office/drawing/2014/main" val="3092026103"/>
                    </a:ext>
                  </a:extLst>
                </a:gridCol>
              </a:tblGrid>
              <a:tr h="208898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Waste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Reused signage/ banners – make branding sustainable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Hire over buy ethos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Reusable cups scheme- over 5k disposable cups saved </a:t>
                      </a:r>
                      <a:endParaRPr lang="en-GB" sz="16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Consider sustainable sourcing – of t-shirts, flyers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Waste oil recycled / collected 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Food &amp; Drink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Server ware – clear guidance in advance and early engagement on what we are 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No bottled water for sale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Sustainable sourcing – all traders asked to comply with local, seasonal, organic where possible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Larger reusable bottles for artists and crew to fill own reusables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Direct control over one catering outlet enabled better control – added social / economic benefits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Asked all traders to provide vegetarian or vegan option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577400"/>
                  </a:ext>
                </a:extLst>
              </a:tr>
              <a:tr h="2265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Mostly mains power  (on 100% green tariff)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Only one generator used for food stalls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Use of mains toilets in nearby 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Use of mains drinking water for refillable containers – no leaks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52450"/>
                  </a:ext>
                </a:extLst>
              </a:tr>
              <a:tr h="19061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Travel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Combined two events – Manchester and London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Local groups encouraged to travel by public transport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arrival notes sent out – no parking provided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Prioritised finding UK-based groups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Data collection – started in 2021, developed for 2022 (AGF assessment) – ability to see impacts and priority areas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Community element – working with under-represented communities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Partnerships : such as The Woodland trust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Youth group involved in tree planting (added to stop deforestation message)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Website/ Social media – sharing sustainability goals and messages 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6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2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78F7-F995-F7EE-1775-1D3CAF47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849F-8087-0345-6809-A025821A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3414" cy="4081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Waste</a:t>
            </a:r>
          </a:p>
          <a:p>
            <a:r>
              <a:rPr lang="en-GB" sz="2000" dirty="0"/>
              <a:t>Separation (though energy recovery happens, minimum to landfill)</a:t>
            </a:r>
          </a:p>
          <a:p>
            <a:r>
              <a:rPr lang="en-GB" sz="2000" dirty="0"/>
              <a:t>Audience behaviour</a:t>
            </a:r>
          </a:p>
          <a:p>
            <a:pPr marL="0" indent="0">
              <a:buNone/>
            </a:pPr>
            <a:r>
              <a:rPr lang="en-GB" sz="2000" b="1" dirty="0"/>
              <a:t>Energy</a:t>
            </a:r>
          </a:p>
          <a:p>
            <a:r>
              <a:rPr lang="en-GB" sz="2000" dirty="0"/>
              <a:t>Not enough mains power on site </a:t>
            </a:r>
          </a:p>
          <a:p>
            <a:pPr marL="0" indent="0">
              <a:buNone/>
            </a:pPr>
            <a:r>
              <a:rPr lang="en-GB" sz="2000" b="1" dirty="0"/>
              <a:t>Travel</a:t>
            </a:r>
          </a:p>
          <a:p>
            <a:r>
              <a:rPr lang="en-GB" sz="2000" dirty="0"/>
              <a:t>We are showcasing Carpathian Basin/ Eastern Europe so international travel happens </a:t>
            </a:r>
          </a:p>
          <a:p>
            <a:pPr marL="0" indent="0">
              <a:buNone/>
            </a:pPr>
            <a:r>
              <a:rPr lang="en-GB" sz="2000" b="1" dirty="0"/>
              <a:t>CAPACITY!!!!</a:t>
            </a:r>
          </a:p>
          <a:p>
            <a:r>
              <a:rPr lang="en-GB" sz="2000" dirty="0"/>
              <a:t>We need a designated person to work on sustainability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11465-7437-00E9-4E83-A3DCC7CF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14" y="1690688"/>
            <a:ext cx="5565226" cy="40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5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9BCD-5DEC-5BB2-34DC-A38A1FBE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7787-7ED1-949A-B450-8476E9BC1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549055" cy="4486275"/>
          </a:xfrm>
        </p:spPr>
        <p:txBody>
          <a:bodyPr/>
          <a:lstStyle/>
          <a:p>
            <a:r>
              <a:rPr lang="en-GB" sz="2000" dirty="0"/>
              <a:t>Currently developing our Sustainability Policy</a:t>
            </a:r>
          </a:p>
          <a:p>
            <a:r>
              <a:rPr lang="en-GB" sz="2000" dirty="0"/>
              <a:t>Sustainability Action Plan</a:t>
            </a:r>
          </a:p>
          <a:p>
            <a:r>
              <a:rPr lang="en-GB" sz="2000" dirty="0"/>
              <a:t>Designated role for a sustainability assistant </a:t>
            </a:r>
          </a:p>
          <a:p>
            <a:r>
              <a:rPr lang="en-GB" sz="2000" dirty="0"/>
              <a:t>Recruiting sustainability volunteers </a:t>
            </a:r>
          </a:p>
          <a:p>
            <a:r>
              <a:rPr lang="en-GB" sz="2000" dirty="0"/>
              <a:t>More partnerships: Conservation, responsible tourism, etc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Ottilia </a:t>
            </a:r>
            <a:r>
              <a:rPr lang="en-GB" sz="2000" dirty="0" err="1"/>
              <a:t>Ördög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ottilia@gobefest.com</a:t>
            </a:r>
            <a:r>
              <a:rPr lang="en-GB" sz="2000" dirty="0"/>
              <a:t> +44 (0) 7812 107 134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A2A4E-E963-6195-EB99-9F917401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984" y="182562"/>
            <a:ext cx="2768816" cy="6492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678B3-C120-9B53-6CE9-C5D7B0EA4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390" y="5653966"/>
            <a:ext cx="2270072" cy="947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450910-DB9C-7E47-D5A0-981F0F7E2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69" y="5482133"/>
            <a:ext cx="3955938" cy="1291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84679-120F-0D35-8F12-B7914AB04114}"/>
              </a:ext>
            </a:extLst>
          </p:cNvPr>
          <p:cNvSpPr txBox="1"/>
          <p:nvPr/>
        </p:nvSpPr>
        <p:spPr>
          <a:xfrm>
            <a:off x="4355555" y="5992297"/>
            <a:ext cx="275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Delivered By </a:t>
            </a:r>
          </a:p>
        </p:txBody>
      </p:sp>
    </p:spTree>
    <p:extLst>
      <p:ext uri="{BB962C8B-B14F-4D97-AF65-F5344CB8AC3E}">
        <p14:creationId xmlns:p14="http://schemas.microsoft.com/office/powerpoint/2010/main" val="115885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B12D84-770E-D042-9239-62CDE6259CA8}"/>
              </a:ext>
            </a:extLst>
          </p:cNvPr>
          <p:cNvSpPr txBox="1">
            <a:spLocks/>
          </p:cNvSpPr>
          <p:nvPr/>
        </p:nvSpPr>
        <p:spPr>
          <a:xfrm>
            <a:off x="435999" y="2846053"/>
            <a:ext cx="56600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88740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048B64D-B279-4CFD-8028-C8196854EFC3}"/>
              </a:ext>
            </a:extLst>
          </p:cNvPr>
          <p:cNvGrpSpPr/>
          <p:nvPr/>
        </p:nvGrpSpPr>
        <p:grpSpPr>
          <a:xfrm>
            <a:off x="10972800" y="4070889"/>
            <a:ext cx="1089061" cy="1685146"/>
            <a:chOff x="10972800" y="4078840"/>
            <a:chExt cx="1089061" cy="16851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7919C5-96F5-401D-8150-A2FBF655AE45}"/>
                </a:ext>
              </a:extLst>
            </p:cNvPr>
            <p:cNvSpPr/>
            <p:nvPr/>
          </p:nvSpPr>
          <p:spPr>
            <a:xfrm>
              <a:off x="10972800" y="4078840"/>
              <a:ext cx="1089061" cy="1498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827ABF-C3D2-4C67-B9C2-085D9EA49B5C}"/>
                </a:ext>
              </a:extLst>
            </p:cNvPr>
            <p:cNvSpPr/>
            <p:nvPr/>
          </p:nvSpPr>
          <p:spPr>
            <a:xfrm>
              <a:off x="11160579" y="5388429"/>
              <a:ext cx="756000" cy="375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06786-9B11-4B8A-8458-457887780304}"/>
              </a:ext>
            </a:extLst>
          </p:cNvPr>
          <p:cNvCxnSpPr/>
          <p:nvPr/>
        </p:nvCxnSpPr>
        <p:spPr>
          <a:xfrm>
            <a:off x="390525" y="536030"/>
            <a:ext cx="11401425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AB3D6715-5DAE-D9FB-8945-7CE98A7BB777}"/>
              </a:ext>
            </a:extLst>
          </p:cNvPr>
          <p:cNvSpPr txBox="1">
            <a:spLocks/>
          </p:cNvSpPr>
          <p:nvPr/>
        </p:nvSpPr>
        <p:spPr>
          <a:xfrm>
            <a:off x="398462" y="266613"/>
            <a:ext cx="11395075" cy="315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/>
              <a:t>Workshop: 5 key questions to delivering more sustainable events</a:t>
            </a:r>
            <a:endParaRPr lang="en-GB" sz="1800" dirty="0">
              <a:latin typeface="+mn-lt"/>
              <a:cs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27877A-B9B3-93E0-FF97-C5E412E6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90" y="122933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sz="3600" dirty="0"/>
            </a:br>
            <a:br>
              <a:rPr lang="en-GB" sz="3600" dirty="0"/>
            </a:br>
            <a:r>
              <a:rPr lang="en-GB" sz="3600" b="1" dirty="0"/>
              <a:t>What are you doing to reduce impacts from </a:t>
            </a:r>
            <a:br>
              <a:rPr lang="en-GB" sz="3600" b="1" dirty="0"/>
            </a:br>
            <a:r>
              <a:rPr lang="en-GB" sz="3600" b="1" dirty="0"/>
              <a:t>energy, travel, waste, food &amp; drink and water?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What are you doing to reduce impacts from festival admin?</a:t>
            </a:r>
            <a:br>
              <a:rPr lang="en-GB" sz="3600" b="1" dirty="0"/>
            </a:br>
            <a:br>
              <a:rPr lang="en-GB" dirty="0"/>
            </a:b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16B9EC-6CD3-D3E1-2F7C-EBDB884B1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79" y="3088209"/>
            <a:ext cx="10515600" cy="2886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Think about:</a:t>
            </a:r>
          </a:p>
          <a:p>
            <a:r>
              <a:rPr lang="en-GB" sz="2400" dirty="0"/>
              <a:t>What’s going well – what are you proud of?</a:t>
            </a:r>
          </a:p>
          <a:p>
            <a:pPr lvl="1"/>
            <a:r>
              <a:rPr lang="en-GB" sz="2000" dirty="0"/>
              <a:t>How do you do things</a:t>
            </a:r>
          </a:p>
          <a:p>
            <a:pPr lvl="1"/>
            <a:r>
              <a:rPr lang="en-GB" sz="2000" dirty="0"/>
              <a:t>How do you track your impact?</a:t>
            </a:r>
          </a:p>
          <a:p>
            <a:r>
              <a:rPr lang="en-GB" sz="2400" dirty="0"/>
              <a:t>Challenges</a:t>
            </a:r>
          </a:p>
          <a:p>
            <a:r>
              <a:rPr lang="en-GB" sz="2400" dirty="0"/>
              <a:t>Suppliers you’d recommend</a:t>
            </a:r>
          </a:p>
        </p:txBody>
      </p:sp>
    </p:spTree>
    <p:extLst>
      <p:ext uri="{BB962C8B-B14F-4D97-AF65-F5344CB8AC3E}">
        <p14:creationId xmlns:p14="http://schemas.microsoft.com/office/powerpoint/2010/main" val="337239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25A8-9735-5541-8ACD-D7BCFCF4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50318"/>
            <a:ext cx="11395075" cy="360879"/>
          </a:xfrm>
        </p:spPr>
        <p:txBody>
          <a:bodyPr anchor="b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ctr">
              <a:defRPr/>
            </a:pPr>
            <a:r>
              <a:rPr lang="en-GB" sz="2800" dirty="0">
                <a:solidFill>
                  <a:prstClr val="black"/>
                </a:solidFill>
                <a:latin typeface="Arial"/>
                <a:ea typeface="+mj-lt"/>
                <a:cs typeface="Calibri Light" panose="020F0302020204030204"/>
              </a:rPr>
              <a:t>Manchester City Council’s Ambitions, Milestones &amp; Targets</a:t>
            </a:r>
            <a:endParaRPr lang="en-US" sz="2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C61F4-2D19-5047-82C2-26753EB9F4CD}"/>
              </a:ext>
            </a:extLst>
          </p:cNvPr>
          <p:cNvCxnSpPr/>
          <p:nvPr/>
        </p:nvCxnSpPr>
        <p:spPr>
          <a:xfrm>
            <a:off x="395288" y="840830"/>
            <a:ext cx="11401425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E29D86E6-3D1A-48DB-A8E2-1916082660DC}"/>
              </a:ext>
            </a:extLst>
          </p:cNvPr>
          <p:cNvGraphicFramePr/>
          <p:nvPr/>
        </p:nvGraphicFramePr>
        <p:xfrm>
          <a:off x="506575" y="1117265"/>
          <a:ext cx="5997002" cy="462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614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376F7-BD04-41F6-8D8B-48E895F655A8}"/>
              </a:ext>
            </a:extLst>
          </p:cNvPr>
          <p:cNvGrpSpPr/>
          <p:nvPr/>
        </p:nvGrpSpPr>
        <p:grpSpPr>
          <a:xfrm>
            <a:off x="0" y="5540829"/>
            <a:ext cx="12192000" cy="1328055"/>
            <a:chOff x="0" y="5547361"/>
            <a:chExt cx="12192000" cy="1328055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6C89BCD-E9A3-4DFC-9DE5-B57202C0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063" y="5547361"/>
              <a:ext cx="1352937" cy="13280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F6A354-890B-423E-BEA0-ABECE313D725}"/>
                </a:ext>
              </a:extLst>
            </p:cNvPr>
            <p:cNvSpPr/>
            <p:nvPr/>
          </p:nvSpPr>
          <p:spPr>
            <a:xfrm>
              <a:off x="0" y="5878286"/>
              <a:ext cx="10839063" cy="531055"/>
            </a:xfrm>
            <a:prstGeom prst="rect">
              <a:avLst/>
            </a:prstGeom>
            <a:solidFill>
              <a:srgbClr val="00A471"/>
            </a:solidFill>
            <a:ln>
              <a:solidFill>
                <a:srgbClr val="00A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EC47F2-9410-4271-B841-3AD412540ECD}"/>
                </a:ext>
              </a:extLst>
            </p:cNvPr>
            <p:cNvSpPr/>
            <p:nvPr/>
          </p:nvSpPr>
          <p:spPr>
            <a:xfrm>
              <a:off x="0" y="6409341"/>
              <a:ext cx="10898057" cy="448659"/>
            </a:xfrm>
            <a:prstGeom prst="rect">
              <a:avLst/>
            </a:prstGeom>
            <a:solidFill>
              <a:srgbClr val="DADADA"/>
            </a:solidFill>
            <a:ln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539B0A-A832-4E43-84C0-D862471051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00632"/>
              <a:ext cx="11397129" cy="0"/>
            </a:xfrm>
            <a:prstGeom prst="line">
              <a:avLst/>
            </a:prstGeom>
            <a:ln w="9525">
              <a:solidFill>
                <a:srgbClr val="88C6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F4E2EC-C692-4C00-A2BE-7DA28209C5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878286"/>
              <a:ext cx="10898057" cy="0"/>
            </a:xfrm>
            <a:prstGeom prst="line">
              <a:avLst/>
            </a:prstGeom>
            <a:ln w="9525">
              <a:solidFill>
                <a:srgbClr val="88C6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FB73A-825C-408C-9B83-E1BFFB90710D}"/>
              </a:ext>
            </a:extLst>
          </p:cNvPr>
          <p:cNvCxnSpPr/>
          <p:nvPr/>
        </p:nvCxnSpPr>
        <p:spPr>
          <a:xfrm>
            <a:off x="731520" y="653143"/>
            <a:ext cx="1072896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B310178-D67A-48EE-935B-6F17646F839B}"/>
              </a:ext>
            </a:extLst>
          </p:cNvPr>
          <p:cNvSpPr txBox="1">
            <a:spLocks/>
          </p:cNvSpPr>
          <p:nvPr/>
        </p:nvSpPr>
        <p:spPr>
          <a:xfrm>
            <a:off x="398462" y="266613"/>
            <a:ext cx="11395075" cy="315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MCC Tools: </a:t>
            </a:r>
            <a:r>
              <a:rPr lang="en-US" sz="1800" b="1" dirty="0">
                <a:latin typeface="+mn-lt"/>
                <a:cs typeface="Arial"/>
              </a:rPr>
              <a:t>Sustainable Events – 5 key questions</a:t>
            </a:r>
            <a:endParaRPr 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DADCE3-F3F7-4FD2-A006-B5B438B217AE}"/>
              </a:ext>
            </a:extLst>
          </p:cNvPr>
          <p:cNvSpPr txBox="1">
            <a:spLocks/>
          </p:cNvSpPr>
          <p:nvPr/>
        </p:nvSpPr>
        <p:spPr>
          <a:xfrm>
            <a:off x="3605160" y="604883"/>
            <a:ext cx="4975748" cy="77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24A885EF-AE77-D600-398C-36C529C56C0A}"/>
              </a:ext>
            </a:extLst>
          </p:cNvPr>
          <p:cNvGraphicFramePr/>
          <p:nvPr/>
        </p:nvGraphicFramePr>
        <p:xfrm>
          <a:off x="3563638" y="841151"/>
          <a:ext cx="5058792" cy="444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B6A971A4-D68A-41D5-9D6F-60A189790950}"/>
              </a:ext>
            </a:extLst>
          </p:cNvPr>
          <p:cNvSpPr/>
          <p:nvPr/>
        </p:nvSpPr>
        <p:spPr>
          <a:xfrm>
            <a:off x="5310319" y="2325940"/>
            <a:ext cx="1565429" cy="1471474"/>
          </a:xfrm>
          <a:prstGeom prst="ellipse">
            <a:avLst/>
          </a:prstGeom>
          <a:solidFill>
            <a:srgbClr val="44B63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Event Impact</a:t>
            </a:r>
          </a:p>
        </p:txBody>
      </p:sp>
    </p:spTree>
    <p:extLst>
      <p:ext uri="{BB962C8B-B14F-4D97-AF65-F5344CB8AC3E}">
        <p14:creationId xmlns:p14="http://schemas.microsoft.com/office/powerpoint/2010/main" val="160312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376F7-BD04-41F6-8D8B-48E895F655A8}"/>
              </a:ext>
            </a:extLst>
          </p:cNvPr>
          <p:cNvGrpSpPr/>
          <p:nvPr/>
        </p:nvGrpSpPr>
        <p:grpSpPr>
          <a:xfrm>
            <a:off x="0" y="5540829"/>
            <a:ext cx="12192000" cy="1328055"/>
            <a:chOff x="0" y="5547361"/>
            <a:chExt cx="12192000" cy="1328055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6C89BCD-E9A3-4DFC-9DE5-B57202C0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063" y="5547361"/>
              <a:ext cx="1352937" cy="13280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F6A354-890B-423E-BEA0-ABECE313D725}"/>
                </a:ext>
              </a:extLst>
            </p:cNvPr>
            <p:cNvSpPr/>
            <p:nvPr/>
          </p:nvSpPr>
          <p:spPr>
            <a:xfrm>
              <a:off x="0" y="5878286"/>
              <a:ext cx="10839063" cy="531055"/>
            </a:xfrm>
            <a:prstGeom prst="rect">
              <a:avLst/>
            </a:prstGeom>
            <a:solidFill>
              <a:srgbClr val="00A471"/>
            </a:solidFill>
            <a:ln>
              <a:solidFill>
                <a:srgbClr val="00A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EC47F2-9410-4271-B841-3AD412540ECD}"/>
                </a:ext>
              </a:extLst>
            </p:cNvPr>
            <p:cNvSpPr/>
            <p:nvPr/>
          </p:nvSpPr>
          <p:spPr>
            <a:xfrm>
              <a:off x="0" y="6409341"/>
              <a:ext cx="10898057" cy="448659"/>
            </a:xfrm>
            <a:prstGeom prst="rect">
              <a:avLst/>
            </a:prstGeom>
            <a:solidFill>
              <a:srgbClr val="DADADA"/>
            </a:solidFill>
            <a:ln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539B0A-A832-4E43-84C0-D862471051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00632"/>
              <a:ext cx="11397129" cy="0"/>
            </a:xfrm>
            <a:prstGeom prst="line">
              <a:avLst/>
            </a:prstGeom>
            <a:ln w="9525">
              <a:solidFill>
                <a:srgbClr val="88C6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F4E2EC-C692-4C00-A2BE-7DA28209C5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878286"/>
              <a:ext cx="10898057" cy="0"/>
            </a:xfrm>
            <a:prstGeom prst="line">
              <a:avLst/>
            </a:prstGeom>
            <a:ln w="9525">
              <a:solidFill>
                <a:srgbClr val="88C6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FB73A-825C-408C-9B83-E1BFFB90710D}"/>
              </a:ext>
            </a:extLst>
          </p:cNvPr>
          <p:cNvCxnSpPr/>
          <p:nvPr/>
        </p:nvCxnSpPr>
        <p:spPr>
          <a:xfrm>
            <a:off x="731520" y="653143"/>
            <a:ext cx="1072896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B310178-D67A-48EE-935B-6F17646F839B}"/>
              </a:ext>
            </a:extLst>
          </p:cNvPr>
          <p:cNvSpPr txBox="1">
            <a:spLocks/>
          </p:cNvSpPr>
          <p:nvPr/>
        </p:nvSpPr>
        <p:spPr>
          <a:xfrm>
            <a:off x="398462" y="266613"/>
            <a:ext cx="11395075" cy="315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MCC Tools: </a:t>
            </a:r>
            <a:r>
              <a:rPr lang="en-US" sz="1800" b="1" dirty="0">
                <a:latin typeface="+mn-lt"/>
                <a:cs typeface="Arial"/>
              </a:rPr>
              <a:t>Sustainable Events – 5 key questions</a:t>
            </a:r>
            <a:endParaRPr 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DADCE3-F3F7-4FD2-A006-B5B438B217AE}"/>
              </a:ext>
            </a:extLst>
          </p:cNvPr>
          <p:cNvSpPr txBox="1">
            <a:spLocks/>
          </p:cNvSpPr>
          <p:nvPr/>
        </p:nvSpPr>
        <p:spPr>
          <a:xfrm>
            <a:off x="4300239" y="913450"/>
            <a:ext cx="6538824" cy="77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45E52-4525-4760-A4A8-CE44EC494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17" t="20307" r="33808" b="4953"/>
          <a:stretch/>
        </p:blipFill>
        <p:spPr>
          <a:xfrm>
            <a:off x="731521" y="866163"/>
            <a:ext cx="3366372" cy="4674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4222A2-6BED-4FF8-8329-2D998CB81DB7}"/>
              </a:ext>
            </a:extLst>
          </p:cNvPr>
          <p:cNvSpPr txBox="1"/>
          <p:nvPr/>
        </p:nvSpPr>
        <p:spPr>
          <a:xfrm>
            <a:off x="4520253" y="676408"/>
            <a:ext cx="609879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Reducing power demand from fossil fuels?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Travel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Reducing travel emissions by event participants and audience?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Waste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Waste reduction and recycling targets?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Eliminating avoidable single-use plastics?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Food &amp; Drink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High proportion of low-carbon impact food available?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Food traders not using single-use plastic items?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Mains water use and measuring how much?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Finally: Measuring the carbon footprint of your event? How? </a:t>
            </a:r>
          </a:p>
        </p:txBody>
      </p:sp>
    </p:spTree>
    <p:extLst>
      <p:ext uri="{BB962C8B-B14F-4D97-AF65-F5344CB8AC3E}">
        <p14:creationId xmlns:p14="http://schemas.microsoft.com/office/powerpoint/2010/main" val="13110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outdoor, building, night&#10;&#10;Description automatically generated">
            <a:extLst>
              <a:ext uri="{FF2B5EF4-FFF2-40B4-BE49-F238E27FC236}">
                <a16:creationId xmlns:a16="http://schemas.microsoft.com/office/drawing/2014/main" id="{7F02C6C5-DD56-46DA-8267-B3E070E52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7" b="9285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4715E-9A9F-4319-867C-CC6313BF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13" r="8477" b="18455"/>
          <a:stretch/>
        </p:blipFill>
        <p:spPr>
          <a:xfrm>
            <a:off x="5276587" y="3383280"/>
            <a:ext cx="6915413" cy="3383280"/>
          </a:xfrm>
          <a:prstGeom prst="rect">
            <a:avLst/>
          </a:pr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79821-400C-4BF6-AFD1-EBFB75341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09601"/>
            <a:ext cx="3992700" cy="2242930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dirty="0"/>
              <a:t>City and event collaboration:</a:t>
            </a:r>
            <a:br>
              <a:rPr lang="en-GB" sz="4400" dirty="0"/>
            </a:br>
            <a:r>
              <a:rPr lang="en-GB" sz="4400" dirty="0"/>
              <a:t>Grid power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13A94-904D-4F50-A380-06C636649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197609"/>
            <a:ext cx="4007449" cy="2119826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1800" dirty="0"/>
              <a:t>Scoping element with 30 event organisers to outline costings and potential carbon savings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Early test case: Skate Manchester    </a:t>
            </a:r>
          </a:p>
          <a:p>
            <a:pPr algn="l"/>
            <a:r>
              <a:rPr lang="en-GB" sz="1800" dirty="0"/>
              <a:t>Saving: 50,000 litres of diesel, 90tC02e and cost neutral to organiser</a:t>
            </a:r>
          </a:p>
          <a:p>
            <a:pPr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1652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D489D-5B06-4EE7-A20B-B512156FA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16" y="1331843"/>
            <a:ext cx="4620584" cy="1781604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dirty="0"/>
              <a:t>City and event collaboration: Reusable Cup Pilot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1BAB4-67BB-40F5-B089-8FDDA6C07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16" y="3744553"/>
            <a:ext cx="5158470" cy="1677191"/>
          </a:xfrm>
        </p:spPr>
        <p:txBody>
          <a:bodyPr>
            <a:normAutofit/>
          </a:bodyPr>
          <a:lstStyle/>
          <a:p>
            <a:pPr algn="l"/>
            <a:r>
              <a:rPr lang="en-GB" sz="1800" dirty="0">
                <a:solidFill>
                  <a:srgbClr val="000000"/>
                </a:solidFill>
                <a:effectLst/>
                <a:ea typeface="Segoe UI" panose="020B0502040204020203" pitchFamily="34" charset="0"/>
              </a:rPr>
              <a:t>Saving: 24,000 cups and half a tonne of plastic waste  (</a:t>
            </a:r>
            <a:r>
              <a:rPr lang="en-GB" sz="1800" dirty="0">
                <a:solidFill>
                  <a:srgbClr val="000000"/>
                </a:solidFill>
                <a:ea typeface="Segoe UI" panose="020B0502040204020203" pitchFamily="34" charset="0"/>
              </a:rPr>
              <a:t>3</a:t>
            </a:r>
            <a:r>
              <a:rPr lang="en-GB" sz="1800" dirty="0">
                <a:solidFill>
                  <a:srgbClr val="000000"/>
                </a:solidFill>
                <a:effectLst/>
                <a:ea typeface="Segoe UI" panose="020B0502040204020203" pitchFamily="34" charset="0"/>
              </a:rPr>
              <a:t> events)</a:t>
            </a:r>
          </a:p>
          <a:p>
            <a:pPr algn="l"/>
            <a:endParaRPr lang="en-GB" sz="1800" dirty="0">
              <a:solidFill>
                <a:srgbClr val="000000"/>
              </a:solidFill>
            </a:endParaRPr>
          </a:p>
          <a:p>
            <a:pPr algn="l"/>
            <a:r>
              <a:rPr lang="en-GB" sz="1800" dirty="0">
                <a:solidFill>
                  <a:srgbClr val="000000"/>
                </a:solidFill>
              </a:rPr>
              <a:t>Potential for reusables (2021 report): 1 million disposable cups could be avoided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88E074-339C-44BD-89AC-A2E08C68E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r="23269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7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0265-B3A2-F3AA-466B-D76ADF72C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540" y="1361360"/>
            <a:ext cx="9144000" cy="1225391"/>
          </a:xfrm>
        </p:spPr>
        <p:txBody>
          <a:bodyPr/>
          <a:lstStyle/>
          <a:p>
            <a:pPr algn="ctr"/>
            <a:r>
              <a:rPr lang="en-GB" dirty="0">
                <a:cs typeface="Calibri Light"/>
              </a:rPr>
              <a:t>Ottilia </a:t>
            </a:r>
            <a:r>
              <a:rPr lang="en-GB" dirty="0">
                <a:ea typeface="+mj-lt"/>
                <a:cs typeface="+mj-lt"/>
              </a:rPr>
              <a:t>Ördög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6261E-3895-F4EE-B47C-FD16C5301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540" y="4271249"/>
            <a:ext cx="9144000" cy="430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sz="1800" i="1" dirty="0">
                <a:ea typeface="+mn-lt"/>
                <a:cs typeface="+mn-lt"/>
              </a:rPr>
              <a:t>Delivering a more sustainable festival</a:t>
            </a:r>
            <a:endParaRPr lang="en-US" sz="4000" i="1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1B0A8-8468-0901-D4D6-2D665FC77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340" y="2480549"/>
            <a:ext cx="54864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929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E57484-5279-C8C4-3E47-A07BE51A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102" y="1974325"/>
            <a:ext cx="6070907" cy="420939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Launched in 2017 – Albert Square – Manchester</a:t>
            </a:r>
          </a:p>
          <a:p>
            <a:r>
              <a:rPr lang="en-US" sz="2000" dirty="0"/>
              <a:t>International Folk &amp; Culture Festival spotlighting The Carpathian Basin, Eastern Europe and Transylvania </a:t>
            </a:r>
          </a:p>
          <a:p>
            <a:r>
              <a:rPr lang="en-US" sz="2000" dirty="0"/>
              <a:t>Showcasing musicians, bands, dance groups from Transylvania, Hungary, Romania, Poland, Ukraine, Slovakia, etc. </a:t>
            </a:r>
          </a:p>
          <a:p>
            <a:r>
              <a:rPr lang="en-US" sz="2000" dirty="0"/>
              <a:t>Welcoming folk dance groups  from all over the United Kingdom </a:t>
            </a:r>
          </a:p>
          <a:p>
            <a:r>
              <a:rPr lang="en-US" sz="2000" dirty="0"/>
              <a:t>Workshops and activities for the whole family, </a:t>
            </a:r>
          </a:p>
          <a:p>
            <a:r>
              <a:rPr lang="en-US" sz="2000" dirty="0"/>
              <a:t>Go Be backstage </a:t>
            </a:r>
          </a:p>
          <a:p>
            <a:r>
              <a:rPr lang="en-US" sz="2000" dirty="0"/>
              <a:t>Attracting 20000 people over 3 days </a:t>
            </a:r>
          </a:p>
          <a:p>
            <a:r>
              <a:rPr lang="en-US" sz="2000" dirty="0"/>
              <a:t>AGF Assessment in 2022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199A0F-4605-7A5F-2C4D-D9EBC950D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42" y="674279"/>
            <a:ext cx="4182269" cy="55094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BD50C9-82A8-0CEF-8078-21C9A460F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091" y="674279"/>
            <a:ext cx="3477805" cy="11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E50B5-23D4-C3DA-54AB-B6237D961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8" y="519915"/>
            <a:ext cx="11500947" cy="892887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Why Transylvania? Land Beyond the 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B635A-677A-3CC8-ABB3-9E747DC2A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2559" y="1905209"/>
            <a:ext cx="5249917" cy="3422811"/>
          </a:xfrm>
        </p:spPr>
        <p:txBody>
          <a:bodyPr>
            <a:normAutofit fontScale="25000" lnSpcReduction="20000"/>
          </a:bodyPr>
          <a:lstStyle/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i="0" u="none" strike="noStrike" dirty="0">
                <a:effectLst/>
              </a:rPr>
              <a:t>Born in Transylvania and no I am not Dracula!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b="1" i="0" u="none" strike="noStrike" dirty="0">
                <a:effectLst/>
              </a:rPr>
              <a:t>King Charles believes Transylvania holds the key for saving the planet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dirty="0"/>
              <a:t>Biggest forest in Europe - </a:t>
            </a:r>
            <a:r>
              <a:rPr lang="en-GB" sz="8000" b="0" i="0" u="none" strike="noStrike" dirty="0">
                <a:effectLst/>
              </a:rPr>
              <a:t>In his own words, he was “totally overwhelmed by its unique beauty and its extraordinarily rich heritage”.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b="0" i="0" u="none" strike="noStrike" dirty="0">
                <a:effectLst/>
              </a:rPr>
              <a:t>Cultural heritage: music, dance, folklore, cuisine</a:t>
            </a:r>
          </a:p>
          <a:p>
            <a:pPr algn="l"/>
            <a:endParaRPr lang="en-GB" b="0" i="0" u="none" strike="noStrike" dirty="0">
              <a:solidFill>
                <a:srgbClr val="333333"/>
              </a:solidFill>
              <a:effectLst/>
              <a:latin typeface="Austin News"/>
            </a:endParaRP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5" name="Online Media 4" descr="Prince Charles about Transylvania">
            <a:hlinkClick r:id="" action="ppaction://media"/>
            <a:extLst>
              <a:ext uri="{FF2B5EF4-FFF2-40B4-BE49-F238E27FC236}">
                <a16:creationId xmlns:a16="http://schemas.microsoft.com/office/drawing/2014/main" id="{FAC4784E-35CE-80ED-4DC8-D2A095B9CE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905209"/>
            <a:ext cx="6058073" cy="34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ro Carbon PowerPoint Template_v1  -  Read-Only" id="{86096B57-5A40-4F15-BBED-521B5E80A174}" vid="{3ADCB2FE-9625-4293-A6CF-CA3E35EDA98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ro Carbon PowerPoint Template_v1" id="{FA19723A-809D-4776-BBBD-3E43D0CD7359}" vid="{55063133-D624-4EA8-A850-28447A6E81A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af676c-987b-4bfb-9b69-5efdab610ac4" xsi:nil="true"/>
    <lcf76f155ced4ddcb4097134ff3c332f xmlns="16303acf-442d-47f5-97d1-fb55227d033f">
      <Terms xmlns="http://schemas.microsoft.com/office/infopath/2007/PartnerControls"/>
    </lcf76f155ced4ddcb4097134ff3c332f>
    <SharedWithUsers xmlns="19af676c-987b-4bfb-9b69-5efdab610ac4">
      <UserInfo>
        <DisplayName>Sue Parkinson</DisplayName>
        <AccountId>262</AccountId>
        <AccountType/>
      </UserInfo>
      <UserInfo>
        <DisplayName>Jacqueline Scoular</DisplayName>
        <AccountId>713</AccountId>
        <AccountType/>
      </UserInfo>
      <UserInfo>
        <DisplayName>David Houliston</DisplayName>
        <AccountId>32</AccountId>
        <AccountType/>
      </UserInfo>
      <UserInfo>
        <DisplayName>Mark Duncan</DisplayName>
        <AccountId>21</AccountId>
        <AccountType/>
      </UserInfo>
      <UserInfo>
        <DisplayName>Sarah Elderkin</DisplayName>
        <AccountId>1042</AccountId>
        <AccountType/>
      </UserInfo>
      <UserInfo>
        <DisplayName>Peter Norris</DisplayName>
        <AccountId>532</AccountId>
        <AccountType/>
      </UserInfo>
      <UserInfo>
        <DisplayName>Michelle Oddy</DisplayName>
        <AccountId>28</AccountId>
        <AccountType/>
      </UserInfo>
      <UserInfo>
        <DisplayName>Sarah Henshall</DisplayName>
        <AccountId>225</AccountId>
        <AccountType/>
      </UserInfo>
      <UserInfo>
        <DisplayName>Keiran Barnes</DisplayName>
        <AccountId>1177</AccountId>
        <AccountType/>
      </UserInfo>
      <UserInfo>
        <DisplayName>Victoria Greer</DisplayName>
        <AccountId>1680</AccountId>
        <AccountType/>
      </UserInfo>
      <UserInfo>
        <DisplayName>Helen Harland</DisplayName>
        <AccountId>69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AB274AE2569499A18086959E29B8C" ma:contentTypeVersion="17" ma:contentTypeDescription="Create a new document." ma:contentTypeScope="" ma:versionID="7404ba42170772264d62b1e2aec83bf0">
  <xsd:schema xmlns:xsd="http://www.w3.org/2001/XMLSchema" xmlns:xs="http://www.w3.org/2001/XMLSchema" xmlns:p="http://schemas.microsoft.com/office/2006/metadata/properties" xmlns:ns2="16303acf-442d-47f5-97d1-fb55227d033f" xmlns:ns3="19af676c-987b-4bfb-9b69-5efdab610ac4" targetNamespace="http://schemas.microsoft.com/office/2006/metadata/properties" ma:root="true" ma:fieldsID="b34082a3dec99aa8757dfabff30e2f44" ns2:_="" ns3:_="">
    <xsd:import namespace="16303acf-442d-47f5-97d1-fb55227d033f"/>
    <xsd:import namespace="19af676c-987b-4bfb-9b69-5efdab610a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303acf-442d-47f5-97d1-fb55227d0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7dbeec-131f-4861-98d5-e7fdddb481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f676c-987b-4bfb-9b69-5efdab610ac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487577-86cd-418b-a8d8-fbaecaeb25a4}" ma:internalName="TaxCatchAll" ma:showField="CatchAllData" ma:web="19af676c-987b-4bfb-9b69-5efdab610a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5FDF8C-C287-44DB-A933-14BD3EAF29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B6C847-565D-41CA-82D3-AFFBA75C017D}">
  <ds:schemaRefs>
    <ds:schemaRef ds:uri="http://www.w3.org/XML/1998/namespace"/>
    <ds:schemaRef ds:uri="19af676c-987b-4bfb-9b69-5efdab610ac4"/>
    <ds:schemaRef ds:uri="http://schemas.microsoft.com/office/2006/documentManagement/types"/>
    <ds:schemaRef ds:uri="http://schemas.microsoft.com/office/2006/metadata/properties"/>
    <ds:schemaRef ds:uri="http://purl.org/dc/elements/1.1/"/>
    <ds:schemaRef ds:uri="16303acf-442d-47f5-97d1-fb55227d033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8E8A33-B41E-4930-8B4C-5ED48BFA4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303acf-442d-47f5-97d1-fb55227d033f"/>
    <ds:schemaRef ds:uri="19af676c-987b-4bfb-9b69-5efdab610a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906</Words>
  <Application>Microsoft Macintosh PowerPoint</Application>
  <PresentationFormat>Widescreen</PresentationFormat>
  <Paragraphs>132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Austin News</vt:lpstr>
      <vt:lpstr>Calibri</vt:lpstr>
      <vt:lpstr>Calibri Light</vt:lpstr>
      <vt:lpstr>2_Office Theme</vt:lpstr>
      <vt:lpstr>office theme</vt:lpstr>
      <vt:lpstr>Office Theme</vt:lpstr>
      <vt:lpstr>Office Theme</vt:lpstr>
      <vt:lpstr>Office Theme</vt:lpstr>
      <vt:lpstr>PowerPoint Presentation</vt:lpstr>
      <vt:lpstr>Manchester City Council’s Ambitions, Milestones &amp; Targets</vt:lpstr>
      <vt:lpstr>PowerPoint Presentation</vt:lpstr>
      <vt:lpstr>PowerPoint Presentation</vt:lpstr>
      <vt:lpstr>City and event collaboration: Grid power project</vt:lpstr>
      <vt:lpstr>City and event collaboration: Reusable Cup Pilot</vt:lpstr>
      <vt:lpstr>Ottilia Ördög</vt:lpstr>
      <vt:lpstr>PowerPoint Presentation</vt:lpstr>
      <vt:lpstr>Why Transylvania? Land Beyond the Forest</vt:lpstr>
      <vt:lpstr>Progress</vt:lpstr>
      <vt:lpstr>Challenges</vt:lpstr>
      <vt:lpstr>What next?</vt:lpstr>
      <vt:lpstr>PowerPoint Presentation</vt:lpstr>
      <vt:lpstr>  What are you doing to reduce impacts from  energy, travel, waste, food &amp; drink and water?  What are you doing to reduce impacts from festival admin?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Harland</dc:creator>
  <cp:lastModifiedBy>Microsoft Office User</cp:lastModifiedBy>
  <cp:revision>2</cp:revision>
  <cp:lastPrinted>2023-11-09T12:47:15Z</cp:lastPrinted>
  <dcterms:created xsi:type="dcterms:W3CDTF">2023-03-20T15:02:37Z</dcterms:created>
  <dcterms:modified xsi:type="dcterms:W3CDTF">2023-11-22T13:04:32Z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0x010100485AB274AE2569499A18086959E29B8C</vt:lpwstr>
  </property>
  <property fmtid="{D5CDD505-2E9C-101B-9397-08002B2CF9AE}" pid="3" name="MediaServiceImageTags">
    <vt:lpwstr/>
  </property>
</Properties>
</file>