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8" r:id="rId3"/>
    <p:sldId id="262" r:id="rId4"/>
    <p:sldId id="263" r:id="rId5"/>
    <p:sldId id="261" r:id="rId6"/>
    <p:sldId id="264" r:id="rId7"/>
    <p:sldId id="267" r:id="rId8"/>
    <p:sldId id="266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D47"/>
    <a:srgbClr val="00CF29"/>
    <a:srgbClr val="DB5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22"/>
    <p:restoredTop sz="94669"/>
  </p:normalViewPr>
  <p:slideViewPr>
    <p:cSldViewPr snapToGrid="0" snapToObjects="1">
      <p:cViewPr varScale="1">
        <p:scale>
          <a:sx n="87" d="100"/>
          <a:sy n="87" d="100"/>
        </p:scale>
        <p:origin x="3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1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63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4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0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7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3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6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62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8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8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58BD3-27F3-F84B-9106-10C7975D8874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191B8-DF33-F74C-842B-A81F1362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8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ndrewlansley.org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ndrewlansley.org/" TargetMode="Externa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2676" y="5001724"/>
            <a:ext cx="11055927" cy="165576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DATE: Donut Advisory Toolkit for Events</a:t>
            </a:r>
          </a:p>
          <a:p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Andrew Lansley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436" y="1060164"/>
            <a:ext cx="3915781" cy="31563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6" y="1051273"/>
            <a:ext cx="3778250" cy="3241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46" y="1014891"/>
            <a:ext cx="3877185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34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map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B16C0CC2-02DC-85B1-EB98-75FD0ED43F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4625953" y="3311312"/>
            <a:ext cx="3317912" cy="2731383"/>
          </a:xfrm>
          <a:prstGeom prst="rect">
            <a:avLst/>
          </a:prstGeom>
          <a:noFill/>
        </p:spPr>
      </p:pic>
      <p:sp>
        <p:nvSpPr>
          <p:cNvPr id="13" name="Rounded Rectangle 12"/>
          <p:cNvSpPr/>
          <p:nvPr/>
        </p:nvSpPr>
        <p:spPr>
          <a:xfrm>
            <a:off x="7874601" y="1151151"/>
            <a:ext cx="3076428" cy="199298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Overview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508" y="1828861"/>
            <a:ext cx="1149701" cy="637561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5AEAA70-1B42-4442-A51E-D6D62F6B4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474" y="1903560"/>
            <a:ext cx="2282628" cy="674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41" y="1903560"/>
            <a:ext cx="1632931" cy="667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76" y="1713851"/>
            <a:ext cx="1746561" cy="98513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980111" y="1159860"/>
            <a:ext cx="3639777" cy="1992983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 Arrow 15"/>
          <p:cNvSpPr/>
          <p:nvPr/>
        </p:nvSpPr>
        <p:spPr>
          <a:xfrm flipH="1" flipV="1">
            <a:off x="7357355" y="3317783"/>
            <a:ext cx="1316942" cy="931036"/>
          </a:xfrm>
          <a:prstGeom prst="bentArrow">
            <a:avLst>
              <a:gd name="adj1" fmla="val 13643"/>
              <a:gd name="adj2" fmla="val 21755"/>
              <a:gd name="adj3" fmla="val 25000"/>
              <a:gd name="adj4" fmla="val 729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flipV="1">
            <a:off x="4648970" y="2839044"/>
            <a:ext cx="388689" cy="869625"/>
          </a:xfrm>
          <a:prstGeom prst="bentArrow">
            <a:avLst>
              <a:gd name="adj1" fmla="val 13643"/>
              <a:gd name="adj2" fmla="val 2175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flipV="1">
            <a:off x="2593788" y="2845579"/>
            <a:ext cx="2474074" cy="1605050"/>
          </a:xfrm>
          <a:prstGeom prst="bentArrow">
            <a:avLst>
              <a:gd name="adj1" fmla="val 13643"/>
              <a:gd name="adj2" fmla="val 21755"/>
              <a:gd name="adj3" fmla="val 25000"/>
              <a:gd name="adj4" fmla="val 85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B796EA-174E-D5CC-86AE-97D805F7C33C}"/>
              </a:ext>
            </a:extLst>
          </p:cNvPr>
          <p:cNvSpPr txBox="1"/>
          <p:nvPr/>
        </p:nvSpPr>
        <p:spPr>
          <a:xfrm>
            <a:off x="5108186" y="5267034"/>
            <a:ext cx="2154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Local ecosystem for events accessibility &amp; sustainability research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E8802C4-BDCB-FA1B-5322-938C6777E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0771" y="5278513"/>
            <a:ext cx="2008395" cy="499550"/>
          </a:xfrm>
          <a:prstGeom prst="rect">
            <a:avLst/>
          </a:prstGeom>
        </p:spPr>
      </p:pic>
      <p:sp>
        <p:nvSpPr>
          <p:cNvPr id="24" name="Bent Arrow 23">
            <a:extLst>
              <a:ext uri="{FF2B5EF4-FFF2-40B4-BE49-F238E27FC236}">
                <a16:creationId xmlns:a16="http://schemas.microsoft.com/office/drawing/2014/main" id="{A11BFAB2-556C-1669-02C6-286FC5EC76B0}"/>
              </a:ext>
            </a:extLst>
          </p:cNvPr>
          <p:cNvSpPr/>
          <p:nvPr/>
        </p:nvSpPr>
        <p:spPr>
          <a:xfrm rot="10800000" flipH="1" flipV="1">
            <a:off x="2974970" y="4785335"/>
            <a:ext cx="2008395" cy="480054"/>
          </a:xfrm>
          <a:prstGeom prst="bentArrow">
            <a:avLst>
              <a:gd name="adj1" fmla="val 13643"/>
              <a:gd name="adj2" fmla="val 21755"/>
              <a:gd name="adj3" fmla="val 25000"/>
              <a:gd name="adj4" fmla="val 85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25" descr="A green logo with a star and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E2A7607-C12F-C3D4-3FC0-E5A20B904F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1009" y="2431279"/>
            <a:ext cx="586710" cy="4563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AD818CD-22AF-A451-1EBE-FCBFD7A937B2}"/>
              </a:ext>
            </a:extLst>
          </p:cNvPr>
          <p:cNvSpPr txBox="1"/>
          <p:nvPr/>
        </p:nvSpPr>
        <p:spPr>
          <a:xfrm>
            <a:off x="7954456" y="1355673"/>
            <a:ext cx="1617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/>
              <a:t>Advisory networks:</a:t>
            </a:r>
          </a:p>
          <a:p>
            <a:r>
              <a:rPr lang="en-US" sz="1000" i="1" dirty="0"/>
              <a:t>Cheltenham Culture Board</a:t>
            </a:r>
          </a:p>
          <a:p>
            <a:r>
              <a:rPr lang="en-US" sz="1000" i="1" dirty="0"/>
              <a:t>Economic Advisory Group</a:t>
            </a:r>
          </a:p>
          <a:p>
            <a:r>
              <a:rPr lang="en-US" sz="1000" i="1" dirty="0"/>
              <a:t>Sustainability Sub-Group</a:t>
            </a:r>
          </a:p>
          <a:p>
            <a:endParaRPr lang="en-US" sz="1000" i="1" dirty="0"/>
          </a:p>
          <a:p>
            <a:r>
              <a:rPr lang="en-US" sz="1000" b="1" i="1" dirty="0"/>
              <a:t>Local Stakeholders:</a:t>
            </a:r>
          </a:p>
        </p:txBody>
      </p:sp>
      <p:pic>
        <p:nvPicPr>
          <p:cNvPr id="29" name="Picture 28" descr="A picture containing font, graphics, logo, graphic design&#10;&#10;Description automatically generated">
            <a:extLst>
              <a:ext uri="{FF2B5EF4-FFF2-40B4-BE49-F238E27FC236}">
                <a16:creationId xmlns:a16="http://schemas.microsoft.com/office/drawing/2014/main" id="{42593177-0E70-0674-AF8A-D264DD819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1280" y="2375691"/>
            <a:ext cx="586710" cy="586710"/>
          </a:xfrm>
          <a:prstGeom prst="rect">
            <a:avLst/>
          </a:prstGeom>
        </p:spPr>
      </p:pic>
      <p:sp>
        <p:nvSpPr>
          <p:cNvPr id="35" name="Right Arrow 34">
            <a:extLst>
              <a:ext uri="{FF2B5EF4-FFF2-40B4-BE49-F238E27FC236}">
                <a16:creationId xmlns:a16="http://schemas.microsoft.com/office/drawing/2014/main" id="{93DC40E7-4D28-AE59-F4F2-B9C9B7ED4BAA}"/>
              </a:ext>
            </a:extLst>
          </p:cNvPr>
          <p:cNvSpPr/>
          <p:nvPr/>
        </p:nvSpPr>
        <p:spPr>
          <a:xfrm>
            <a:off x="7357355" y="5198992"/>
            <a:ext cx="2639053" cy="17151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15CC72-8012-6DDF-458A-7A1D3514E764}"/>
              </a:ext>
            </a:extLst>
          </p:cNvPr>
          <p:cNvSpPr txBox="1"/>
          <p:nvPr/>
        </p:nvSpPr>
        <p:spPr>
          <a:xfrm>
            <a:off x="10121228" y="4657039"/>
            <a:ext cx="1478162" cy="1200329"/>
          </a:xfrm>
          <a:prstGeom prst="rect">
            <a:avLst/>
          </a:prstGeom>
          <a:solidFill>
            <a:schemeClr val="accent2">
              <a:alpha val="36348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Research</a:t>
            </a:r>
          </a:p>
          <a:p>
            <a:pPr marL="285750" indent="-285750">
              <a:buFontTx/>
              <a:buChar char="-"/>
            </a:pPr>
            <a:r>
              <a:rPr lang="en-US" dirty="0"/>
              <a:t>Innovation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Inclusion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4752B24-78EE-9DD3-B990-7213A1D966E1}"/>
              </a:ext>
            </a:extLst>
          </p:cNvPr>
          <p:cNvSpPr/>
          <p:nvPr/>
        </p:nvSpPr>
        <p:spPr>
          <a:xfrm>
            <a:off x="5089945" y="3325158"/>
            <a:ext cx="2172342" cy="287998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7FB3A9-E932-301F-F114-52C5A9F4BD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1595" y="3405490"/>
            <a:ext cx="1889042" cy="18848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501212-C52C-4E42-BB94-92EA007F56EE}"/>
              </a:ext>
            </a:extLst>
          </p:cNvPr>
          <p:cNvSpPr txBox="1"/>
          <p:nvPr/>
        </p:nvSpPr>
        <p:spPr>
          <a:xfrm>
            <a:off x="99477" y="2827761"/>
            <a:ext cx="2408966" cy="224676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DATE toolkit combines national community driven accessibility and sustainability standards into an assessment and advisory toolkit.</a:t>
            </a:r>
          </a:p>
          <a:p>
            <a:endParaRPr lang="en-US" sz="1400" dirty="0"/>
          </a:p>
          <a:p>
            <a:r>
              <a:rPr lang="en-US" sz="1400" dirty="0"/>
              <a:t>This has been made possible by the highly networked events research and practice ecosystem in Gloucestershire</a:t>
            </a:r>
          </a:p>
        </p:txBody>
      </p:sp>
    </p:spTree>
    <p:extLst>
      <p:ext uri="{BB962C8B-B14F-4D97-AF65-F5344CB8AC3E}">
        <p14:creationId xmlns:p14="http://schemas.microsoft.com/office/powerpoint/2010/main" val="203697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38200" y="1923324"/>
            <a:ext cx="5156200" cy="41024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What is DATE?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2001672"/>
            <a:ext cx="515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DATE is a simple toolkit that works within the events commissioning process to deliver: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An assessment of an event’s accessibility and sustainability profile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Information for events’ group/SAG/staff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Support for the event organizers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Aggregated data for analysis 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The tool has been purposely designed to be: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Accessible to all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Easily integrated into any LA context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Accurate, inexpensive and adaptable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7903"/>
          <a:stretch/>
        </p:blipFill>
        <p:spPr>
          <a:xfrm>
            <a:off x="6804000" y="1503680"/>
            <a:ext cx="5292000" cy="47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56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121760-5F70-44E3-6CC1-9830D9C37457}"/>
              </a:ext>
            </a:extLst>
          </p:cNvPr>
          <p:cNvSpPr/>
          <p:nvPr/>
        </p:nvSpPr>
        <p:spPr>
          <a:xfrm>
            <a:off x="6769510" y="1503680"/>
            <a:ext cx="5161935" cy="5100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38200" y="1503680"/>
            <a:ext cx="5156200" cy="5100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How does DATE work?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503680"/>
            <a:ext cx="5156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The DATE toolkit combines four key elements: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Green Events Code of Practice (Outer ring)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Attitude is Everything Charter (Inner ring)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Project Assessment Tool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“Doughnut” ethos</a:t>
            </a:r>
          </a:p>
          <a:p>
            <a:pPr marL="285750" indent="-285750">
              <a:buFontTx/>
              <a:buChar char="-"/>
            </a:pP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These work together to create an easy-to-use integrated tool that is: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easy to use for events and local authorities who are not experts on measuring impacts.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within the ability/capacity of even small voluntary run events to use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clear and simple in he picture it provides to those making assessments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Easily integrated in systems and data secure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 descr="A screenshot of a survey&#10;&#10;Description automatically generated with low confidence">
            <a:extLst>
              <a:ext uri="{FF2B5EF4-FFF2-40B4-BE49-F238E27FC236}">
                <a16:creationId xmlns:a16="http://schemas.microsoft.com/office/drawing/2014/main" id="{2649B1F1-8EB8-3287-C74E-F5A18E07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340" y="1690688"/>
            <a:ext cx="2351674" cy="2046702"/>
          </a:xfrm>
          <a:prstGeom prst="rect">
            <a:avLst/>
          </a:prstGeom>
        </p:spPr>
      </p:pic>
      <p:pic>
        <p:nvPicPr>
          <p:cNvPr id="9" name="Picture 8" descr="A screenshot of a survey&#10;&#10;Description automatically generated with low confidence">
            <a:extLst>
              <a:ext uri="{FF2B5EF4-FFF2-40B4-BE49-F238E27FC236}">
                <a16:creationId xmlns:a16="http://schemas.microsoft.com/office/drawing/2014/main" id="{FD9B8F71-7FB5-0447-D9C6-586D266BD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407" y="1690689"/>
            <a:ext cx="1958548" cy="2046702"/>
          </a:xfrm>
          <a:prstGeom prst="rect">
            <a:avLst/>
          </a:prstGeom>
        </p:spPr>
      </p:pic>
      <p:pic>
        <p:nvPicPr>
          <p:cNvPr id="11" name="Picture 10" descr="A picture containing screenshot, diagram, text, circle&#10;&#10;Description automatically generated">
            <a:extLst>
              <a:ext uri="{FF2B5EF4-FFF2-40B4-BE49-F238E27FC236}">
                <a16:creationId xmlns:a16="http://schemas.microsoft.com/office/drawing/2014/main" id="{FD857C93-67E7-45D4-AB55-F054FA4A9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269" y="3959832"/>
            <a:ext cx="4745487" cy="1828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5FA9D3-355B-4AD6-74CE-2E1D5160BF11}"/>
              </a:ext>
            </a:extLst>
          </p:cNvPr>
          <p:cNvSpPr txBox="1"/>
          <p:nvPr/>
        </p:nvSpPr>
        <p:spPr>
          <a:xfrm>
            <a:off x="6769510" y="5923460"/>
            <a:ext cx="516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DATE takes the form of a three-page survey that produces everything needed to assess an events profile against the Green Events Code, as well as providing additional accessibility and social value outputs for local authorities.</a:t>
            </a:r>
          </a:p>
        </p:txBody>
      </p:sp>
    </p:spTree>
    <p:extLst>
      <p:ext uri="{BB962C8B-B14F-4D97-AF65-F5344CB8AC3E}">
        <p14:creationId xmlns:p14="http://schemas.microsoft.com/office/powerpoint/2010/main" val="343252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c 18">
            <a:extLst>
              <a:ext uri="{FF2B5EF4-FFF2-40B4-BE49-F238E27FC236}">
                <a16:creationId xmlns:a16="http://schemas.microsoft.com/office/drawing/2014/main" id="{48B07174-5A06-1BA6-190A-A1F1DF0B4ABE}"/>
              </a:ext>
            </a:extLst>
          </p:cNvPr>
          <p:cNvSpPr/>
          <p:nvPr/>
        </p:nvSpPr>
        <p:spPr>
          <a:xfrm flipV="1">
            <a:off x="5665180" y="3738111"/>
            <a:ext cx="1537534" cy="1370932"/>
          </a:xfrm>
          <a:prstGeom prst="arc">
            <a:avLst>
              <a:gd name="adj1" fmla="val 10987837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EBE7BE21-56E7-2207-4C45-1B5C494B04DC}"/>
              </a:ext>
            </a:extLst>
          </p:cNvPr>
          <p:cNvSpPr/>
          <p:nvPr/>
        </p:nvSpPr>
        <p:spPr>
          <a:xfrm flipV="1">
            <a:off x="2487820" y="3712935"/>
            <a:ext cx="1537534" cy="1370932"/>
          </a:xfrm>
          <a:prstGeom prst="arc">
            <a:avLst>
              <a:gd name="adj1" fmla="val 10987837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Where does DATE work?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75261" y="4922382"/>
            <a:ext cx="2917371" cy="812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Event reporting incorporating the GEC &amp; AIE frameworks, tailored to each event and authority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36861" y="3643888"/>
            <a:ext cx="2030612" cy="812800"/>
          </a:xfrm>
          <a:prstGeom prst="roundRect">
            <a:avLst/>
          </a:prstGeom>
          <a:solidFill>
            <a:srgbClr val="DB5857">
              <a:alpha val="5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Aggregated analysis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42423" y="3634468"/>
            <a:ext cx="2104508" cy="8128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6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Event applicant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45242" y="3643888"/>
            <a:ext cx="2104508" cy="8128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6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Local Authority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919732" y="2020921"/>
            <a:ext cx="2104508" cy="812800"/>
          </a:xfrm>
          <a:prstGeom prst="roundRect">
            <a:avLst/>
          </a:prstGeom>
          <a:solidFill>
            <a:srgbClr val="71AD47">
              <a:alpha val="59542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DATE can be integrated at any point of the event application process</a:t>
            </a:r>
          </a:p>
        </p:txBody>
      </p:sp>
      <p:sp>
        <p:nvSpPr>
          <p:cNvPr id="20" name="Left Arrow 19"/>
          <p:cNvSpPr/>
          <p:nvPr/>
        </p:nvSpPr>
        <p:spPr>
          <a:xfrm rot="10800000">
            <a:off x="8557429" y="3971861"/>
            <a:ext cx="471753" cy="1712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86" y="3091501"/>
            <a:ext cx="1541885" cy="124286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90931" y="3637066"/>
            <a:ext cx="2621280" cy="812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Local authority event application process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09A267E-53E0-6675-E655-46F484511ED4}"/>
              </a:ext>
            </a:extLst>
          </p:cNvPr>
          <p:cNvSpPr/>
          <p:nvPr/>
        </p:nvSpPr>
        <p:spPr>
          <a:xfrm>
            <a:off x="1936291" y="4911294"/>
            <a:ext cx="2621280" cy="812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Advisory report to help improve sustainability and accessibility of event; signposting to information and community support</a:t>
            </a:r>
          </a:p>
        </p:txBody>
      </p:sp>
      <p:sp>
        <p:nvSpPr>
          <p:cNvPr id="23" name="Left Arrow 22"/>
          <p:cNvSpPr/>
          <p:nvPr/>
        </p:nvSpPr>
        <p:spPr>
          <a:xfrm rot="18900000" flipV="1">
            <a:off x="5254032" y="2916445"/>
            <a:ext cx="611594" cy="1672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55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Outputs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359820" y="1664453"/>
            <a:ext cx="2621280" cy="812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Advisories for event organizers (SVM)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59820" y="2697817"/>
            <a:ext cx="2621280" cy="812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Reporting for Events Commissioning / SAG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66906" y="3732945"/>
            <a:ext cx="2621280" cy="812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Dataset for each local authority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09589" y="4702273"/>
            <a:ext cx="2621280" cy="812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Dataset for sector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51736" y="3165177"/>
            <a:ext cx="2030612" cy="812800"/>
          </a:xfrm>
          <a:prstGeom prst="roundRect">
            <a:avLst/>
          </a:prstGeom>
          <a:solidFill>
            <a:srgbClr val="DB5857">
              <a:alpha val="5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Aggregated analysis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449980" y="1237793"/>
            <a:ext cx="2104508" cy="8128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6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Policy recommendations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449980" y="2192733"/>
            <a:ext cx="2104508" cy="8128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6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Review funding / budget allocation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41208" y="3165177"/>
            <a:ext cx="2104508" cy="8128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6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Identify Local/regional/ national priorities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41208" y="4214593"/>
            <a:ext cx="2104508" cy="8128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6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Dynamic reporting &amp; modelling; enforcement data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441208" y="5282018"/>
            <a:ext cx="2104508" cy="8128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6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Growth Agnostic / Social  &amp; environmental value focus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6784" y="6232592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venir Book" charset="0"/>
                <a:ea typeface="Avenir Book" charset="0"/>
                <a:cs typeface="Avenir Book" charset="0"/>
              </a:rPr>
              <a:t>Identification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9385" y="6239243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Analysis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95763" y="6232592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venir Book" charset="0"/>
                <a:ea typeface="Avenir Book" charset="0"/>
                <a:cs typeface="Avenir Book" charset="0"/>
              </a:rPr>
              <a:t>Evaluation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0" name="Left Arrow 19"/>
          <p:cNvSpPr/>
          <p:nvPr/>
        </p:nvSpPr>
        <p:spPr>
          <a:xfrm rot="10800000">
            <a:off x="3118675" y="6365892"/>
            <a:ext cx="3023538" cy="1781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543130" y="6372767"/>
            <a:ext cx="2144633" cy="1946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-Turn Arrow 21"/>
          <p:cNvSpPr/>
          <p:nvPr/>
        </p:nvSpPr>
        <p:spPr>
          <a:xfrm rot="21219299" flipH="1">
            <a:off x="2026034" y="1117587"/>
            <a:ext cx="8590365" cy="340842"/>
          </a:xfrm>
          <a:prstGeom prst="utur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 rot="16200000">
            <a:off x="1782160" y="5772491"/>
            <a:ext cx="611594" cy="2231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018"/>
            <a:ext cx="4359820" cy="3514324"/>
          </a:xfrm>
          <a:prstGeom prst="rect">
            <a:avLst/>
          </a:prstGeom>
        </p:spPr>
      </p:pic>
      <p:sp>
        <p:nvSpPr>
          <p:cNvPr id="25" name="Striped Right Arrow 24"/>
          <p:cNvSpPr/>
          <p:nvPr/>
        </p:nvSpPr>
        <p:spPr>
          <a:xfrm>
            <a:off x="3972932" y="3211532"/>
            <a:ext cx="232063" cy="720090"/>
          </a:xfrm>
          <a:prstGeom prst="strip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riped Right Arrow 25"/>
          <p:cNvSpPr/>
          <p:nvPr/>
        </p:nvSpPr>
        <p:spPr>
          <a:xfrm>
            <a:off x="7059644" y="3211532"/>
            <a:ext cx="232063" cy="720090"/>
          </a:xfrm>
          <a:prstGeom prst="strip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05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42171" cy="1325563"/>
          </a:xfrm>
        </p:spPr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Case Study: Montpellier Park, Cheltenham</a:t>
            </a:r>
            <a:endParaRPr lang="en-US" dirty="0"/>
          </a:p>
        </p:txBody>
      </p:sp>
      <p:pic>
        <p:nvPicPr>
          <p:cNvPr id="8" name="Picture 7" descr="Chart, sunburst chart&#10;&#10;Description automatically generated">
            <a:extLst>
              <a:ext uri="{FF2B5EF4-FFF2-40B4-BE49-F238E27FC236}">
                <a16:creationId xmlns:a16="http://schemas.microsoft.com/office/drawing/2014/main" id="{31B9967D-5E9B-3C39-9E69-86F3CC602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56" b="-6359"/>
          <a:stretch/>
        </p:blipFill>
        <p:spPr>
          <a:xfrm>
            <a:off x="8812608" y="1606357"/>
            <a:ext cx="2222369" cy="2222651"/>
          </a:xfrm>
          <a:prstGeom prst="rect">
            <a:avLst/>
          </a:prstGeom>
        </p:spPr>
      </p:pic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0B1B0C36-4A75-0D3E-D4CD-CC34B8537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886" y="1631743"/>
            <a:ext cx="1924984" cy="1912065"/>
          </a:xfrm>
          <a:prstGeom prst="rect">
            <a:avLst/>
          </a:prstGeom>
        </p:spPr>
      </p:pic>
      <p:pic>
        <p:nvPicPr>
          <p:cNvPr id="12" name="Picture 11" descr="Chart, sunburst chart&#10;&#10;Description automatically generated">
            <a:extLst>
              <a:ext uri="{FF2B5EF4-FFF2-40B4-BE49-F238E27FC236}">
                <a16:creationId xmlns:a16="http://schemas.microsoft.com/office/drawing/2014/main" id="{DA21C6E3-9941-7B9E-F92D-097EAC49A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715" y="1597408"/>
            <a:ext cx="2004777" cy="20276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97F086-61D7-50E4-C39B-EBCFCDF02C2F}"/>
              </a:ext>
            </a:extLst>
          </p:cNvPr>
          <p:cNvSpPr txBox="1"/>
          <p:nvPr/>
        </p:nvSpPr>
        <p:spPr>
          <a:xfrm>
            <a:off x="1502924" y="5719815"/>
            <a:ext cx="661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Cheltenham Jazz </a:t>
            </a:r>
            <a:r>
              <a:rPr lang="en-US" b="1" i="1"/>
              <a:t>Festival 2022             </a:t>
            </a:r>
            <a:r>
              <a:rPr lang="en-US" b="1" i="1" dirty="0"/>
              <a:t>Cheltenham Jazz Festival 2023</a:t>
            </a:r>
          </a:p>
        </p:txBody>
      </p:sp>
      <p:pic>
        <p:nvPicPr>
          <p:cNvPr id="9" name="Picture 8" descr="A collage of a concert&#10;&#10;Description automatically generated with low confidence">
            <a:extLst>
              <a:ext uri="{FF2B5EF4-FFF2-40B4-BE49-F238E27FC236}">
                <a16:creationId xmlns:a16="http://schemas.microsoft.com/office/drawing/2014/main" id="{42329E29-86C0-B519-3F99-2D6BD15C4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766" y="3766448"/>
            <a:ext cx="2912676" cy="1941784"/>
          </a:xfrm>
          <a:prstGeom prst="rect">
            <a:avLst/>
          </a:prstGeom>
        </p:spPr>
      </p:pic>
      <p:pic>
        <p:nvPicPr>
          <p:cNvPr id="14" name="Picture 13" descr="A large crowd of people outside&#10;&#10;Description automatically generated with low confidence">
            <a:extLst>
              <a:ext uri="{FF2B5EF4-FFF2-40B4-BE49-F238E27FC236}">
                <a16:creationId xmlns:a16="http://schemas.microsoft.com/office/drawing/2014/main" id="{73C14D9E-ED58-B38E-9890-2B4A40F28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003" y="3751808"/>
            <a:ext cx="2916750" cy="1944670"/>
          </a:xfrm>
          <a:prstGeom prst="rect">
            <a:avLst/>
          </a:prstGeom>
        </p:spPr>
      </p:pic>
      <p:pic>
        <p:nvPicPr>
          <p:cNvPr id="16" name="Picture 15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4CDA2F7F-EAFE-2131-57FF-441771E47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455" y="3740141"/>
            <a:ext cx="2608449" cy="19563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AAAF0D-2608-A66B-36C6-2872215A9FC7}"/>
              </a:ext>
            </a:extLst>
          </p:cNvPr>
          <p:cNvSpPr txBox="1"/>
          <p:nvPr/>
        </p:nvSpPr>
        <p:spPr>
          <a:xfrm>
            <a:off x="8630455" y="5696478"/>
            <a:ext cx="2608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Midsummer Fiesta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43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What’s next?</a:t>
            </a:r>
            <a:endParaRPr lang="en-US" dirty="0"/>
          </a:p>
        </p:txBody>
      </p:sp>
      <p:pic>
        <p:nvPicPr>
          <p:cNvPr id="12" name="Picture 11" descr="Chart, sunburst chart&#10;&#10;Description automatically generated">
            <a:extLst>
              <a:ext uri="{FF2B5EF4-FFF2-40B4-BE49-F238E27FC236}">
                <a16:creationId xmlns:a16="http://schemas.microsoft.com/office/drawing/2014/main" id="{DA21C6E3-9941-7B9E-F92D-097EAC49A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50" y="2203310"/>
            <a:ext cx="2208683" cy="22338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97F086-61D7-50E4-C39B-EBCFCDF02C2F}"/>
              </a:ext>
            </a:extLst>
          </p:cNvPr>
          <p:cNvSpPr txBox="1"/>
          <p:nvPr/>
        </p:nvSpPr>
        <p:spPr>
          <a:xfrm>
            <a:off x="1113192" y="4446316"/>
            <a:ext cx="132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GECOP Pilot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A2E3F-C79C-4DAC-D5E2-D245E272A18D}"/>
              </a:ext>
            </a:extLst>
          </p:cNvPr>
          <p:cNvSpPr txBox="1"/>
          <p:nvPr/>
        </p:nvSpPr>
        <p:spPr>
          <a:xfrm>
            <a:off x="496662" y="4842477"/>
            <a:ext cx="2373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Working with </a:t>
            </a:r>
            <a:r>
              <a:rPr lang="en-US" sz="1600" b="1" dirty="0"/>
              <a:t>Vision2025</a:t>
            </a:r>
            <a:r>
              <a:rPr lang="en-US" sz="1600" dirty="0"/>
              <a:t> &amp; </a:t>
            </a:r>
            <a:r>
              <a:rPr lang="en-US" sz="1600" b="1" dirty="0"/>
              <a:t>Julie’s Bicycle </a:t>
            </a:r>
            <a:r>
              <a:rPr lang="en-US" sz="1600" dirty="0"/>
              <a:t>on ACE funded pilot to trial toolkit nationally in 2024</a:t>
            </a:r>
          </a:p>
        </p:txBody>
      </p:sp>
      <p:pic>
        <p:nvPicPr>
          <p:cNvPr id="9" name="Picture 8" descr="A screenshot of a diagram&#10;&#10;Description automatically generated">
            <a:extLst>
              <a:ext uri="{FF2B5EF4-FFF2-40B4-BE49-F238E27FC236}">
                <a16:creationId xmlns:a16="http://schemas.microsoft.com/office/drawing/2014/main" id="{7A3DA68B-3457-4041-410D-3A11C9681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374" y="2049649"/>
            <a:ext cx="4476867" cy="2396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BD0169-C069-52A6-560E-216CBB488CBE}"/>
              </a:ext>
            </a:extLst>
          </p:cNvPr>
          <p:cNvSpPr txBox="1"/>
          <p:nvPr/>
        </p:nvSpPr>
        <p:spPr>
          <a:xfrm>
            <a:off x="4926834" y="4467042"/>
            <a:ext cx="27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Cheltenham Donut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F6EA4-6EEB-54C8-56BA-780FDA37526D}"/>
              </a:ext>
            </a:extLst>
          </p:cNvPr>
          <p:cNvSpPr txBox="1"/>
          <p:nvPr/>
        </p:nvSpPr>
        <p:spPr>
          <a:xfrm>
            <a:off x="3607728" y="4863203"/>
            <a:ext cx="5100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Working with </a:t>
            </a:r>
            <a:r>
              <a:rPr lang="en-US" sz="1600" b="1" dirty="0"/>
              <a:t>NHL </a:t>
            </a:r>
            <a:r>
              <a:rPr lang="en-US" sz="1600" b="1" dirty="0" err="1"/>
              <a:t>Stenden</a:t>
            </a:r>
            <a:r>
              <a:rPr lang="en-US" sz="1600" dirty="0"/>
              <a:t> and </a:t>
            </a:r>
            <a:r>
              <a:rPr lang="en-US" sz="1600" b="1" dirty="0"/>
              <a:t>University of Liverpool</a:t>
            </a:r>
            <a:r>
              <a:rPr lang="en-US" sz="1600" dirty="0"/>
              <a:t>, and cross sector of local economy to map/audit 138 cultural spaces: venues, museums, theatres, libraries, cinemas, conference spaces, sports, bars, restaurants. Data collection almost complete, analysis beings Dec 2023</a:t>
            </a:r>
          </a:p>
        </p:txBody>
      </p:sp>
      <p:pic>
        <p:nvPicPr>
          <p:cNvPr id="17" name="Graphic 16" descr="Open book with solid fill">
            <a:extLst>
              <a:ext uri="{FF2B5EF4-FFF2-40B4-BE49-F238E27FC236}">
                <a16:creationId xmlns:a16="http://schemas.microsoft.com/office/drawing/2014/main" id="{2A93A908-FEA6-7C4B-555E-18444594F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10982" y="2121915"/>
            <a:ext cx="2396666" cy="23966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08434D-D160-15E5-18D4-0FCE78315937}"/>
              </a:ext>
            </a:extLst>
          </p:cNvPr>
          <p:cNvSpPr txBox="1"/>
          <p:nvPr/>
        </p:nvSpPr>
        <p:spPr>
          <a:xfrm>
            <a:off x="8832292" y="4427888"/>
            <a:ext cx="3096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Contemporary Issues In Events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18099E-8C58-6E0B-0DD9-470A8862A1AC}"/>
              </a:ext>
            </a:extLst>
          </p:cNvPr>
          <p:cNvSpPr txBox="1"/>
          <p:nvPr/>
        </p:nvSpPr>
        <p:spPr>
          <a:xfrm>
            <a:off x="8854831" y="4842477"/>
            <a:ext cx="3073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Writing a chapter on events licensing frameworks and certification for </a:t>
            </a:r>
            <a:r>
              <a:rPr lang="en-US" sz="1600" b="1" dirty="0"/>
              <a:t>Goodfellows Publishers</a:t>
            </a:r>
            <a:r>
              <a:rPr lang="en-US" sz="1600" dirty="0"/>
              <a:t>, out Winter 2024</a:t>
            </a:r>
          </a:p>
        </p:txBody>
      </p:sp>
    </p:spTree>
    <p:extLst>
      <p:ext uri="{BB962C8B-B14F-4D97-AF65-F5344CB8AC3E}">
        <p14:creationId xmlns:p14="http://schemas.microsoft.com/office/powerpoint/2010/main" val="4022832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unburst chart&#10;&#10;Description automatically generated">
            <a:extLst>
              <a:ext uri="{FF2B5EF4-FFF2-40B4-BE49-F238E27FC236}">
                <a16:creationId xmlns:a16="http://schemas.microsoft.com/office/drawing/2014/main" id="{55F34C64-0B67-F3BE-8FF5-EE35D1551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40" y="1478200"/>
            <a:ext cx="4651814" cy="4704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9112" y="2829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For more information:</a:t>
            </a:r>
            <a:endParaRPr lang="en-US" sz="4000" b="1" dirty="0"/>
          </a:p>
        </p:txBody>
      </p:sp>
      <p:pic>
        <p:nvPicPr>
          <p:cNvPr id="5" name="Picture 4" descr="A screenshot of a websit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5AFBEACC-4977-14DA-8005-99311E12A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062" y="2010885"/>
            <a:ext cx="6221890" cy="3223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EBF552-41A3-F7E3-ED68-BBB43D6886D2}"/>
              </a:ext>
            </a:extLst>
          </p:cNvPr>
          <p:cNvSpPr txBox="1"/>
          <p:nvPr/>
        </p:nvSpPr>
        <p:spPr>
          <a:xfrm>
            <a:off x="7620000" y="5467121"/>
            <a:ext cx="243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www.andrewlansley.org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85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511</Words>
  <Application>Microsoft Macintosh PowerPoint</Application>
  <PresentationFormat>Widescreen</PresentationFormat>
  <Paragraphs>79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Book</vt:lpstr>
      <vt:lpstr>Calibri</vt:lpstr>
      <vt:lpstr>Calibri Light</vt:lpstr>
      <vt:lpstr>Office Theme</vt:lpstr>
      <vt:lpstr>PowerPoint Presentation</vt:lpstr>
      <vt:lpstr>Overview</vt:lpstr>
      <vt:lpstr>What is DATE?</vt:lpstr>
      <vt:lpstr>How does DATE work?</vt:lpstr>
      <vt:lpstr>Where does DATE work?</vt:lpstr>
      <vt:lpstr>Outputs</vt:lpstr>
      <vt:lpstr>Case Study: Montpellier Park, Cheltenham</vt:lpstr>
      <vt:lpstr>What’s next?</vt:lpstr>
      <vt:lpstr>For more information: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Lansley</dc:creator>
  <cp:lastModifiedBy>Microsoft Office User</cp:lastModifiedBy>
  <cp:revision>25</cp:revision>
  <dcterms:created xsi:type="dcterms:W3CDTF">2023-01-20T19:02:24Z</dcterms:created>
  <dcterms:modified xsi:type="dcterms:W3CDTF">2023-11-21T17:27:59Z</dcterms:modified>
</cp:coreProperties>
</file>