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 r:id="rId5"/>
    <p:sldId id="258" r:id="rId6"/>
    <p:sldId id="257" r:id="rId7"/>
    <p:sldId id="259" r:id="rId8"/>
    <p:sldId id="277" r:id="rId9"/>
    <p:sldId id="260" r:id="rId10"/>
    <p:sldId id="261" r:id="rId11"/>
    <p:sldId id="270" r:id="rId12"/>
    <p:sldId id="262" r:id="rId13"/>
    <p:sldId id="271" r:id="rId14"/>
    <p:sldId id="272" r:id="rId15"/>
    <p:sldId id="264" r:id="rId16"/>
    <p:sldId id="266" r:id="rId17"/>
    <p:sldId id="269" r:id="rId18"/>
    <p:sldId id="263" r:id="rId19"/>
    <p:sldId id="265" r:id="rId20"/>
    <p:sldId id="274" r:id="rId21"/>
    <p:sldId id="280" r:id="rId22"/>
    <p:sldId id="281" r:id="rId2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64F00-576B-78CF-79CC-15D25FABA3B3}" v="882" dt="2022-11-18T16:41:27.582"/>
    <p1510:client id="{40416FF0-A051-488E-AFEE-4F6D2334A58A}" v="1650" dt="2022-11-17T12:54:10.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3" d="100"/>
          <a:sy n="93" d="100"/>
        </p:scale>
        <p:origin x="5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288EA9-72A8-4F49-9497-710CD7556A1E}" type="doc">
      <dgm:prSet loTypeId="urn:microsoft.com/office/officeart/2008/layout/LinedList" loCatId="list" qsTypeId="urn:microsoft.com/office/officeart/2005/8/quickstyle/simple5" qsCatId="simple" csTypeId="urn:microsoft.com/office/officeart/2005/8/colors/colorful1" csCatId="colorful"/>
      <dgm:spPr/>
      <dgm:t>
        <a:bodyPr/>
        <a:lstStyle/>
        <a:p>
          <a:endParaRPr lang="en-US"/>
        </a:p>
      </dgm:t>
    </dgm:pt>
    <dgm:pt modelId="{B6EAA9F0-E8A7-452A-AB05-1AB22DA2A1F5}">
      <dgm:prSet/>
      <dgm:spPr/>
      <dgm:t>
        <a:bodyPr/>
        <a:lstStyle/>
        <a:p>
          <a:r>
            <a:rPr lang="en-GB"/>
            <a:t>Facebook's famous slogan: 'move fast, break things'</a:t>
          </a:r>
          <a:endParaRPr lang="en-US"/>
        </a:p>
      </dgm:t>
    </dgm:pt>
    <dgm:pt modelId="{071DAFBC-8457-4BF1-B89C-37FB1CE8BD9C}" type="parTrans" cxnId="{8D1C7901-AE17-423A-8F41-5EBEC606E593}">
      <dgm:prSet/>
      <dgm:spPr/>
      <dgm:t>
        <a:bodyPr/>
        <a:lstStyle/>
        <a:p>
          <a:endParaRPr lang="en-US"/>
        </a:p>
      </dgm:t>
    </dgm:pt>
    <dgm:pt modelId="{1CD21365-550F-4CFE-8FFA-0B7BB499CE94}" type="sibTrans" cxnId="{8D1C7901-AE17-423A-8F41-5EBEC606E593}">
      <dgm:prSet/>
      <dgm:spPr/>
      <dgm:t>
        <a:bodyPr/>
        <a:lstStyle/>
        <a:p>
          <a:endParaRPr lang="en-US"/>
        </a:p>
      </dgm:t>
    </dgm:pt>
    <dgm:pt modelId="{7326D64D-C4F5-4457-BA46-78344FB0B6B8}">
      <dgm:prSet/>
      <dgm:spPr/>
      <dgm:t>
        <a:bodyPr/>
        <a:lstStyle/>
        <a:p>
          <a:r>
            <a:rPr lang="en-GB"/>
            <a:t>Fail fast, succeed faster</a:t>
          </a:r>
          <a:endParaRPr lang="en-US"/>
        </a:p>
      </dgm:t>
    </dgm:pt>
    <dgm:pt modelId="{EB25ADE9-7837-4396-BFFC-E483DE4A1B3A}" type="parTrans" cxnId="{7B3C6028-FB1F-41E4-8AB6-71CED4AFCDCB}">
      <dgm:prSet/>
      <dgm:spPr/>
      <dgm:t>
        <a:bodyPr/>
        <a:lstStyle/>
        <a:p>
          <a:endParaRPr lang="en-US"/>
        </a:p>
      </dgm:t>
    </dgm:pt>
    <dgm:pt modelId="{4C84AF97-505B-4747-841B-6E97E35DC26A}" type="sibTrans" cxnId="{7B3C6028-FB1F-41E4-8AB6-71CED4AFCDCB}">
      <dgm:prSet/>
      <dgm:spPr/>
      <dgm:t>
        <a:bodyPr/>
        <a:lstStyle/>
        <a:p>
          <a:endParaRPr lang="en-US"/>
        </a:p>
      </dgm:t>
    </dgm:pt>
    <dgm:pt modelId="{5A4FFAD3-0904-456A-970B-79181CFB87E7}">
      <dgm:prSet/>
      <dgm:spPr/>
      <dgm:t>
        <a:bodyPr/>
        <a:lstStyle/>
        <a:p>
          <a:r>
            <a:rPr lang="en-GB"/>
            <a:t>Iterating fast failures achieves a desired result faster than perfecting the solution</a:t>
          </a:r>
          <a:endParaRPr lang="en-US"/>
        </a:p>
      </dgm:t>
    </dgm:pt>
    <dgm:pt modelId="{91A59258-1D4F-491D-BF33-447C118E2843}" type="parTrans" cxnId="{B8007053-7478-4CBA-8242-537AD89A66C6}">
      <dgm:prSet/>
      <dgm:spPr/>
      <dgm:t>
        <a:bodyPr/>
        <a:lstStyle/>
        <a:p>
          <a:endParaRPr lang="en-US"/>
        </a:p>
      </dgm:t>
    </dgm:pt>
    <dgm:pt modelId="{3A4FF9CB-3007-4A33-99AE-EFF578170198}" type="sibTrans" cxnId="{B8007053-7478-4CBA-8242-537AD89A66C6}">
      <dgm:prSet/>
      <dgm:spPr/>
      <dgm:t>
        <a:bodyPr/>
        <a:lstStyle/>
        <a:p>
          <a:endParaRPr lang="en-US"/>
        </a:p>
      </dgm:t>
    </dgm:pt>
    <dgm:pt modelId="{BCBC6826-E19F-4E36-A33A-17DC094BDEBF}">
      <dgm:prSet/>
      <dgm:spPr/>
      <dgm:t>
        <a:bodyPr/>
        <a:lstStyle/>
        <a:p>
          <a:r>
            <a:rPr lang="en-GB"/>
            <a:t>Ultimately about de-risking </a:t>
          </a:r>
          <a:endParaRPr lang="en-US"/>
        </a:p>
      </dgm:t>
    </dgm:pt>
    <dgm:pt modelId="{8D6669ED-DDBE-49DC-B26B-999BA036A3C0}" type="parTrans" cxnId="{F102FE3C-EED2-4E96-8AEF-A043E661E0CF}">
      <dgm:prSet/>
      <dgm:spPr/>
      <dgm:t>
        <a:bodyPr/>
        <a:lstStyle/>
        <a:p>
          <a:endParaRPr lang="en-US"/>
        </a:p>
      </dgm:t>
    </dgm:pt>
    <dgm:pt modelId="{CFC92E7A-D3FD-4107-9A7C-5BC6606B9C85}" type="sibTrans" cxnId="{F102FE3C-EED2-4E96-8AEF-A043E661E0CF}">
      <dgm:prSet/>
      <dgm:spPr/>
      <dgm:t>
        <a:bodyPr/>
        <a:lstStyle/>
        <a:p>
          <a:endParaRPr lang="en-US"/>
        </a:p>
      </dgm:t>
    </dgm:pt>
    <dgm:pt modelId="{65AEBFEF-3EFB-4D2A-B428-129A02B2E864}">
      <dgm:prSet/>
      <dgm:spPr/>
      <dgm:t>
        <a:bodyPr/>
        <a:lstStyle/>
        <a:p>
          <a:r>
            <a:rPr lang="en-GB"/>
            <a:t>Counter-intuitive to those in performing arts where perfection is the thing we strive for in performance?</a:t>
          </a:r>
          <a:endParaRPr lang="en-US"/>
        </a:p>
      </dgm:t>
    </dgm:pt>
    <dgm:pt modelId="{B4EA8EC5-AB1C-4108-9682-BCEDD831DE60}" type="parTrans" cxnId="{B9FE5481-391E-4F15-8753-CE8C062FC79F}">
      <dgm:prSet/>
      <dgm:spPr/>
      <dgm:t>
        <a:bodyPr/>
        <a:lstStyle/>
        <a:p>
          <a:endParaRPr lang="en-US"/>
        </a:p>
      </dgm:t>
    </dgm:pt>
    <dgm:pt modelId="{95889709-AA06-4DF0-98C3-F288BABDD1A1}" type="sibTrans" cxnId="{B9FE5481-391E-4F15-8753-CE8C062FC79F}">
      <dgm:prSet/>
      <dgm:spPr/>
      <dgm:t>
        <a:bodyPr/>
        <a:lstStyle/>
        <a:p>
          <a:endParaRPr lang="en-US"/>
        </a:p>
      </dgm:t>
    </dgm:pt>
    <dgm:pt modelId="{2A052AC4-8FAD-45C2-AFB5-A735B6AB6A2D}" type="pres">
      <dgm:prSet presAssocID="{D6288EA9-72A8-4F49-9497-710CD7556A1E}" presName="vert0" presStyleCnt="0">
        <dgm:presLayoutVars>
          <dgm:dir/>
          <dgm:animOne val="branch"/>
          <dgm:animLvl val="lvl"/>
        </dgm:presLayoutVars>
      </dgm:prSet>
      <dgm:spPr/>
    </dgm:pt>
    <dgm:pt modelId="{4C2F3E20-0AA1-4A3F-A411-198CBB52FC89}" type="pres">
      <dgm:prSet presAssocID="{B6EAA9F0-E8A7-452A-AB05-1AB22DA2A1F5}" presName="thickLine" presStyleLbl="alignNode1" presStyleIdx="0" presStyleCnt="5"/>
      <dgm:spPr/>
    </dgm:pt>
    <dgm:pt modelId="{83DDC5DF-CE50-4BE3-A364-E52D16AB4479}" type="pres">
      <dgm:prSet presAssocID="{B6EAA9F0-E8A7-452A-AB05-1AB22DA2A1F5}" presName="horz1" presStyleCnt="0"/>
      <dgm:spPr/>
    </dgm:pt>
    <dgm:pt modelId="{49884FF7-3F60-4CEF-BEBE-CAB4FA8DFC17}" type="pres">
      <dgm:prSet presAssocID="{B6EAA9F0-E8A7-452A-AB05-1AB22DA2A1F5}" presName="tx1" presStyleLbl="revTx" presStyleIdx="0" presStyleCnt="5"/>
      <dgm:spPr/>
    </dgm:pt>
    <dgm:pt modelId="{B0D3E03E-252A-4B00-9DB5-AE436DF5682C}" type="pres">
      <dgm:prSet presAssocID="{B6EAA9F0-E8A7-452A-AB05-1AB22DA2A1F5}" presName="vert1" presStyleCnt="0"/>
      <dgm:spPr/>
    </dgm:pt>
    <dgm:pt modelId="{04AAB0B3-401A-4F3E-B5EF-78417B3ADF58}" type="pres">
      <dgm:prSet presAssocID="{7326D64D-C4F5-4457-BA46-78344FB0B6B8}" presName="thickLine" presStyleLbl="alignNode1" presStyleIdx="1" presStyleCnt="5"/>
      <dgm:spPr/>
    </dgm:pt>
    <dgm:pt modelId="{2C500385-BBAC-4A7C-87C0-5CE28C0E9435}" type="pres">
      <dgm:prSet presAssocID="{7326D64D-C4F5-4457-BA46-78344FB0B6B8}" presName="horz1" presStyleCnt="0"/>
      <dgm:spPr/>
    </dgm:pt>
    <dgm:pt modelId="{5C68BDAD-E13D-4C75-A5F7-B633C31365DA}" type="pres">
      <dgm:prSet presAssocID="{7326D64D-C4F5-4457-BA46-78344FB0B6B8}" presName="tx1" presStyleLbl="revTx" presStyleIdx="1" presStyleCnt="5"/>
      <dgm:spPr/>
    </dgm:pt>
    <dgm:pt modelId="{52EB7B23-810C-43BE-AD09-B6A6F34BD464}" type="pres">
      <dgm:prSet presAssocID="{7326D64D-C4F5-4457-BA46-78344FB0B6B8}" presName="vert1" presStyleCnt="0"/>
      <dgm:spPr/>
    </dgm:pt>
    <dgm:pt modelId="{C3A26583-F8C8-4F3D-BD73-B04EB9937FA1}" type="pres">
      <dgm:prSet presAssocID="{5A4FFAD3-0904-456A-970B-79181CFB87E7}" presName="thickLine" presStyleLbl="alignNode1" presStyleIdx="2" presStyleCnt="5"/>
      <dgm:spPr/>
    </dgm:pt>
    <dgm:pt modelId="{E330A9BA-40DA-48B7-ABCE-BC5B456A9B1A}" type="pres">
      <dgm:prSet presAssocID="{5A4FFAD3-0904-456A-970B-79181CFB87E7}" presName="horz1" presStyleCnt="0"/>
      <dgm:spPr/>
    </dgm:pt>
    <dgm:pt modelId="{6CA55247-8828-4CB2-AC46-98823392CFD9}" type="pres">
      <dgm:prSet presAssocID="{5A4FFAD3-0904-456A-970B-79181CFB87E7}" presName="tx1" presStyleLbl="revTx" presStyleIdx="2" presStyleCnt="5"/>
      <dgm:spPr/>
    </dgm:pt>
    <dgm:pt modelId="{410AF7C9-AB97-4B48-B487-45D980D26DAE}" type="pres">
      <dgm:prSet presAssocID="{5A4FFAD3-0904-456A-970B-79181CFB87E7}" presName="vert1" presStyleCnt="0"/>
      <dgm:spPr/>
    </dgm:pt>
    <dgm:pt modelId="{AFAF0CC9-7718-44C1-BAF6-8FFABD4A680E}" type="pres">
      <dgm:prSet presAssocID="{BCBC6826-E19F-4E36-A33A-17DC094BDEBF}" presName="thickLine" presStyleLbl="alignNode1" presStyleIdx="3" presStyleCnt="5"/>
      <dgm:spPr/>
    </dgm:pt>
    <dgm:pt modelId="{478C96DA-0D48-4F01-AA26-D0D91FBB72DA}" type="pres">
      <dgm:prSet presAssocID="{BCBC6826-E19F-4E36-A33A-17DC094BDEBF}" presName="horz1" presStyleCnt="0"/>
      <dgm:spPr/>
    </dgm:pt>
    <dgm:pt modelId="{1B239765-37FD-4C80-9822-E1F1F2A75D58}" type="pres">
      <dgm:prSet presAssocID="{BCBC6826-E19F-4E36-A33A-17DC094BDEBF}" presName="tx1" presStyleLbl="revTx" presStyleIdx="3" presStyleCnt="5"/>
      <dgm:spPr/>
    </dgm:pt>
    <dgm:pt modelId="{525BE715-E57C-45DF-B1A7-916246C99419}" type="pres">
      <dgm:prSet presAssocID="{BCBC6826-E19F-4E36-A33A-17DC094BDEBF}" presName="vert1" presStyleCnt="0"/>
      <dgm:spPr/>
    </dgm:pt>
    <dgm:pt modelId="{C7DB23A9-9EEA-4148-8156-BAD2BEBD5A06}" type="pres">
      <dgm:prSet presAssocID="{65AEBFEF-3EFB-4D2A-B428-129A02B2E864}" presName="thickLine" presStyleLbl="alignNode1" presStyleIdx="4" presStyleCnt="5"/>
      <dgm:spPr/>
    </dgm:pt>
    <dgm:pt modelId="{11F23B51-DCAC-4B30-8D2F-4560AEA263F0}" type="pres">
      <dgm:prSet presAssocID="{65AEBFEF-3EFB-4D2A-B428-129A02B2E864}" presName="horz1" presStyleCnt="0"/>
      <dgm:spPr/>
    </dgm:pt>
    <dgm:pt modelId="{14E91C51-6DC4-4756-8CE3-A8361FAD7D11}" type="pres">
      <dgm:prSet presAssocID="{65AEBFEF-3EFB-4D2A-B428-129A02B2E864}" presName="tx1" presStyleLbl="revTx" presStyleIdx="4" presStyleCnt="5"/>
      <dgm:spPr/>
    </dgm:pt>
    <dgm:pt modelId="{42A696EC-DFD1-4E18-BF75-D899B01092AA}" type="pres">
      <dgm:prSet presAssocID="{65AEBFEF-3EFB-4D2A-B428-129A02B2E864}" presName="vert1" presStyleCnt="0"/>
      <dgm:spPr/>
    </dgm:pt>
  </dgm:ptLst>
  <dgm:cxnLst>
    <dgm:cxn modelId="{8D1C7901-AE17-423A-8F41-5EBEC606E593}" srcId="{D6288EA9-72A8-4F49-9497-710CD7556A1E}" destId="{B6EAA9F0-E8A7-452A-AB05-1AB22DA2A1F5}" srcOrd="0" destOrd="0" parTransId="{071DAFBC-8457-4BF1-B89C-37FB1CE8BD9C}" sibTransId="{1CD21365-550F-4CFE-8FFA-0B7BB499CE94}"/>
    <dgm:cxn modelId="{128EFE06-9C18-4B52-94AB-62D9835C9F44}" type="presOf" srcId="{5A4FFAD3-0904-456A-970B-79181CFB87E7}" destId="{6CA55247-8828-4CB2-AC46-98823392CFD9}" srcOrd="0" destOrd="0" presId="urn:microsoft.com/office/officeart/2008/layout/LinedList"/>
    <dgm:cxn modelId="{0DFBFB08-464E-4D46-AB00-D0A9B82BA660}" type="presOf" srcId="{B6EAA9F0-E8A7-452A-AB05-1AB22DA2A1F5}" destId="{49884FF7-3F60-4CEF-BEBE-CAB4FA8DFC17}" srcOrd="0" destOrd="0" presId="urn:microsoft.com/office/officeart/2008/layout/LinedList"/>
    <dgm:cxn modelId="{7B3C6028-FB1F-41E4-8AB6-71CED4AFCDCB}" srcId="{D6288EA9-72A8-4F49-9497-710CD7556A1E}" destId="{7326D64D-C4F5-4457-BA46-78344FB0B6B8}" srcOrd="1" destOrd="0" parTransId="{EB25ADE9-7837-4396-BFFC-E483DE4A1B3A}" sibTransId="{4C84AF97-505B-4747-841B-6E97E35DC26A}"/>
    <dgm:cxn modelId="{B0CC672E-646F-4ABA-93E8-8FF68C5E12B6}" type="presOf" srcId="{65AEBFEF-3EFB-4D2A-B428-129A02B2E864}" destId="{14E91C51-6DC4-4756-8CE3-A8361FAD7D11}" srcOrd="0" destOrd="0" presId="urn:microsoft.com/office/officeart/2008/layout/LinedList"/>
    <dgm:cxn modelId="{F102FE3C-EED2-4E96-8AEF-A043E661E0CF}" srcId="{D6288EA9-72A8-4F49-9497-710CD7556A1E}" destId="{BCBC6826-E19F-4E36-A33A-17DC094BDEBF}" srcOrd="3" destOrd="0" parTransId="{8D6669ED-DDBE-49DC-B26B-999BA036A3C0}" sibTransId="{CFC92E7A-D3FD-4107-9A7C-5BC6606B9C85}"/>
    <dgm:cxn modelId="{B8007053-7478-4CBA-8242-537AD89A66C6}" srcId="{D6288EA9-72A8-4F49-9497-710CD7556A1E}" destId="{5A4FFAD3-0904-456A-970B-79181CFB87E7}" srcOrd="2" destOrd="0" parTransId="{91A59258-1D4F-491D-BF33-447C118E2843}" sibTransId="{3A4FF9CB-3007-4A33-99AE-EFF578170198}"/>
    <dgm:cxn modelId="{B9FE5481-391E-4F15-8753-CE8C062FC79F}" srcId="{D6288EA9-72A8-4F49-9497-710CD7556A1E}" destId="{65AEBFEF-3EFB-4D2A-B428-129A02B2E864}" srcOrd="4" destOrd="0" parTransId="{B4EA8EC5-AB1C-4108-9682-BCEDD831DE60}" sibTransId="{95889709-AA06-4DF0-98C3-F288BABDD1A1}"/>
    <dgm:cxn modelId="{BD45EFA8-6F67-4163-839A-2FA9CE88E2F4}" type="presOf" srcId="{BCBC6826-E19F-4E36-A33A-17DC094BDEBF}" destId="{1B239765-37FD-4C80-9822-E1F1F2A75D58}" srcOrd="0" destOrd="0" presId="urn:microsoft.com/office/officeart/2008/layout/LinedList"/>
    <dgm:cxn modelId="{2256CEC9-D0F4-428D-877C-AFD18E63072A}" type="presOf" srcId="{D6288EA9-72A8-4F49-9497-710CD7556A1E}" destId="{2A052AC4-8FAD-45C2-AFB5-A735B6AB6A2D}" srcOrd="0" destOrd="0" presId="urn:microsoft.com/office/officeart/2008/layout/LinedList"/>
    <dgm:cxn modelId="{C2B145E7-0AB3-4AD9-8C6B-A0469B493B6E}" type="presOf" srcId="{7326D64D-C4F5-4457-BA46-78344FB0B6B8}" destId="{5C68BDAD-E13D-4C75-A5F7-B633C31365DA}" srcOrd="0" destOrd="0" presId="urn:microsoft.com/office/officeart/2008/layout/LinedList"/>
    <dgm:cxn modelId="{80602585-57C1-4704-A43F-B045FE601A0D}" type="presParOf" srcId="{2A052AC4-8FAD-45C2-AFB5-A735B6AB6A2D}" destId="{4C2F3E20-0AA1-4A3F-A411-198CBB52FC89}" srcOrd="0" destOrd="0" presId="urn:microsoft.com/office/officeart/2008/layout/LinedList"/>
    <dgm:cxn modelId="{F1CFD44D-9BE2-4A44-9EAD-D848DC4FF671}" type="presParOf" srcId="{2A052AC4-8FAD-45C2-AFB5-A735B6AB6A2D}" destId="{83DDC5DF-CE50-4BE3-A364-E52D16AB4479}" srcOrd="1" destOrd="0" presId="urn:microsoft.com/office/officeart/2008/layout/LinedList"/>
    <dgm:cxn modelId="{BC197174-41A5-48BB-9E28-84D752BB3F23}" type="presParOf" srcId="{83DDC5DF-CE50-4BE3-A364-E52D16AB4479}" destId="{49884FF7-3F60-4CEF-BEBE-CAB4FA8DFC17}" srcOrd="0" destOrd="0" presId="urn:microsoft.com/office/officeart/2008/layout/LinedList"/>
    <dgm:cxn modelId="{1F9727D5-9DD1-497D-9747-1ADECD27B2B0}" type="presParOf" srcId="{83DDC5DF-CE50-4BE3-A364-E52D16AB4479}" destId="{B0D3E03E-252A-4B00-9DB5-AE436DF5682C}" srcOrd="1" destOrd="0" presId="urn:microsoft.com/office/officeart/2008/layout/LinedList"/>
    <dgm:cxn modelId="{2FC71E14-331B-4137-A737-624EB7B0E77F}" type="presParOf" srcId="{2A052AC4-8FAD-45C2-AFB5-A735B6AB6A2D}" destId="{04AAB0B3-401A-4F3E-B5EF-78417B3ADF58}" srcOrd="2" destOrd="0" presId="urn:microsoft.com/office/officeart/2008/layout/LinedList"/>
    <dgm:cxn modelId="{92D7A8BD-762F-40D6-989B-A774B44DE7DE}" type="presParOf" srcId="{2A052AC4-8FAD-45C2-AFB5-A735B6AB6A2D}" destId="{2C500385-BBAC-4A7C-87C0-5CE28C0E9435}" srcOrd="3" destOrd="0" presId="urn:microsoft.com/office/officeart/2008/layout/LinedList"/>
    <dgm:cxn modelId="{EE2DC4BC-EC3C-4E1E-9F4F-28980F2D9174}" type="presParOf" srcId="{2C500385-BBAC-4A7C-87C0-5CE28C0E9435}" destId="{5C68BDAD-E13D-4C75-A5F7-B633C31365DA}" srcOrd="0" destOrd="0" presId="urn:microsoft.com/office/officeart/2008/layout/LinedList"/>
    <dgm:cxn modelId="{38642DC8-29D8-4E3F-8A26-244C9908E693}" type="presParOf" srcId="{2C500385-BBAC-4A7C-87C0-5CE28C0E9435}" destId="{52EB7B23-810C-43BE-AD09-B6A6F34BD464}" srcOrd="1" destOrd="0" presId="urn:microsoft.com/office/officeart/2008/layout/LinedList"/>
    <dgm:cxn modelId="{AA48F444-827B-4F8D-B917-AC3741CAF41D}" type="presParOf" srcId="{2A052AC4-8FAD-45C2-AFB5-A735B6AB6A2D}" destId="{C3A26583-F8C8-4F3D-BD73-B04EB9937FA1}" srcOrd="4" destOrd="0" presId="urn:microsoft.com/office/officeart/2008/layout/LinedList"/>
    <dgm:cxn modelId="{1386CEE9-D72A-44FE-8FE6-E877B814787C}" type="presParOf" srcId="{2A052AC4-8FAD-45C2-AFB5-A735B6AB6A2D}" destId="{E330A9BA-40DA-48B7-ABCE-BC5B456A9B1A}" srcOrd="5" destOrd="0" presId="urn:microsoft.com/office/officeart/2008/layout/LinedList"/>
    <dgm:cxn modelId="{391A985C-6521-441B-8B89-EB91A079CB45}" type="presParOf" srcId="{E330A9BA-40DA-48B7-ABCE-BC5B456A9B1A}" destId="{6CA55247-8828-4CB2-AC46-98823392CFD9}" srcOrd="0" destOrd="0" presId="urn:microsoft.com/office/officeart/2008/layout/LinedList"/>
    <dgm:cxn modelId="{AF3CBA83-1879-4FEC-8172-51332031344F}" type="presParOf" srcId="{E330A9BA-40DA-48B7-ABCE-BC5B456A9B1A}" destId="{410AF7C9-AB97-4B48-B487-45D980D26DAE}" srcOrd="1" destOrd="0" presId="urn:microsoft.com/office/officeart/2008/layout/LinedList"/>
    <dgm:cxn modelId="{688BB51F-2A9B-465F-B21C-AB641998CB7C}" type="presParOf" srcId="{2A052AC4-8FAD-45C2-AFB5-A735B6AB6A2D}" destId="{AFAF0CC9-7718-44C1-BAF6-8FFABD4A680E}" srcOrd="6" destOrd="0" presId="urn:microsoft.com/office/officeart/2008/layout/LinedList"/>
    <dgm:cxn modelId="{CD08EC3D-3196-4AD3-B49C-86F88F41D549}" type="presParOf" srcId="{2A052AC4-8FAD-45C2-AFB5-A735B6AB6A2D}" destId="{478C96DA-0D48-4F01-AA26-D0D91FBB72DA}" srcOrd="7" destOrd="0" presId="urn:microsoft.com/office/officeart/2008/layout/LinedList"/>
    <dgm:cxn modelId="{64611C81-CAAD-4F42-A63D-CE6C1E2524DF}" type="presParOf" srcId="{478C96DA-0D48-4F01-AA26-D0D91FBB72DA}" destId="{1B239765-37FD-4C80-9822-E1F1F2A75D58}" srcOrd="0" destOrd="0" presId="urn:microsoft.com/office/officeart/2008/layout/LinedList"/>
    <dgm:cxn modelId="{51E0EF7D-0AF7-4A4D-9C0C-CF23B4AE4CDB}" type="presParOf" srcId="{478C96DA-0D48-4F01-AA26-D0D91FBB72DA}" destId="{525BE715-E57C-45DF-B1A7-916246C99419}" srcOrd="1" destOrd="0" presId="urn:microsoft.com/office/officeart/2008/layout/LinedList"/>
    <dgm:cxn modelId="{AF1660EB-D9F0-4979-90EE-4B6C0B812EE9}" type="presParOf" srcId="{2A052AC4-8FAD-45C2-AFB5-A735B6AB6A2D}" destId="{C7DB23A9-9EEA-4148-8156-BAD2BEBD5A06}" srcOrd="8" destOrd="0" presId="urn:microsoft.com/office/officeart/2008/layout/LinedList"/>
    <dgm:cxn modelId="{D956E85F-226D-46AA-A8E5-F2A0757878FF}" type="presParOf" srcId="{2A052AC4-8FAD-45C2-AFB5-A735B6AB6A2D}" destId="{11F23B51-DCAC-4B30-8D2F-4560AEA263F0}" srcOrd="9" destOrd="0" presId="urn:microsoft.com/office/officeart/2008/layout/LinedList"/>
    <dgm:cxn modelId="{47B6B637-F3E2-42FF-A98D-4F03762FFF79}" type="presParOf" srcId="{11F23B51-DCAC-4B30-8D2F-4560AEA263F0}" destId="{14E91C51-6DC4-4756-8CE3-A8361FAD7D11}" srcOrd="0" destOrd="0" presId="urn:microsoft.com/office/officeart/2008/layout/LinedList"/>
    <dgm:cxn modelId="{F9EC2892-7F03-4B4F-BED5-743D0AD3A1D2}" type="presParOf" srcId="{11F23B51-DCAC-4B30-8D2F-4560AEA263F0}" destId="{42A696EC-DFD1-4E18-BF75-D899B01092A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E99041-317B-42C8-BBF3-EBE611AC45C1}" type="doc">
      <dgm:prSet loTypeId="urn:microsoft.com/office/officeart/2008/layout/LinedList" loCatId="list" qsTypeId="urn:microsoft.com/office/officeart/2005/8/quickstyle/simple5" qsCatId="simple" csTypeId="urn:microsoft.com/office/officeart/2005/8/colors/colorful1" csCatId="colorful"/>
      <dgm:spPr/>
      <dgm:t>
        <a:bodyPr/>
        <a:lstStyle/>
        <a:p>
          <a:endParaRPr lang="en-US"/>
        </a:p>
      </dgm:t>
    </dgm:pt>
    <dgm:pt modelId="{19519A00-0175-427B-B70A-2AA1185465BE}">
      <dgm:prSet/>
      <dgm:spPr/>
      <dgm:t>
        <a:bodyPr/>
        <a:lstStyle/>
        <a:p>
          <a:r>
            <a:rPr lang="en-GB"/>
            <a:t>How can we do this better, more effectively, more joyfully?</a:t>
          </a:r>
          <a:endParaRPr lang="en-US"/>
        </a:p>
      </dgm:t>
    </dgm:pt>
    <dgm:pt modelId="{630C04F6-2912-4E18-9559-50278FB40469}" type="parTrans" cxnId="{6E3C2E87-1B67-40C8-9BAB-707E4D4123A5}">
      <dgm:prSet/>
      <dgm:spPr/>
      <dgm:t>
        <a:bodyPr/>
        <a:lstStyle/>
        <a:p>
          <a:endParaRPr lang="en-US"/>
        </a:p>
      </dgm:t>
    </dgm:pt>
    <dgm:pt modelId="{674C1620-E67A-48D6-B97F-2DDF6ED7CA40}" type="sibTrans" cxnId="{6E3C2E87-1B67-40C8-9BAB-707E4D4123A5}">
      <dgm:prSet/>
      <dgm:spPr/>
      <dgm:t>
        <a:bodyPr/>
        <a:lstStyle/>
        <a:p>
          <a:endParaRPr lang="en-US"/>
        </a:p>
      </dgm:t>
    </dgm:pt>
    <dgm:pt modelId="{DE0EAC8D-C42D-49DE-894B-4FF3288C00E3}">
      <dgm:prSet/>
      <dgm:spPr/>
      <dgm:t>
        <a:bodyPr/>
        <a:lstStyle/>
        <a:p>
          <a:r>
            <a:rPr lang="en-GB"/>
            <a:t>Don't take for granted that things should be done one way only</a:t>
          </a:r>
          <a:endParaRPr lang="en-US"/>
        </a:p>
      </dgm:t>
    </dgm:pt>
    <dgm:pt modelId="{2A55B76A-ADAA-46B4-AFC6-D167DC77936E}" type="parTrans" cxnId="{B568E0FF-F0B8-4471-BC3E-5DE3A3F60477}">
      <dgm:prSet/>
      <dgm:spPr/>
      <dgm:t>
        <a:bodyPr/>
        <a:lstStyle/>
        <a:p>
          <a:endParaRPr lang="en-US"/>
        </a:p>
      </dgm:t>
    </dgm:pt>
    <dgm:pt modelId="{8024AC49-18E4-4152-BD76-67051B5D9019}" type="sibTrans" cxnId="{B568E0FF-F0B8-4471-BC3E-5DE3A3F60477}">
      <dgm:prSet/>
      <dgm:spPr/>
      <dgm:t>
        <a:bodyPr/>
        <a:lstStyle/>
        <a:p>
          <a:endParaRPr lang="en-US"/>
        </a:p>
      </dgm:t>
    </dgm:pt>
    <dgm:pt modelId="{08353E01-7263-4EC1-8003-B82D5E778226}">
      <dgm:prSet/>
      <dgm:spPr/>
      <dgm:t>
        <a:bodyPr/>
        <a:lstStyle/>
        <a:p>
          <a:r>
            <a:rPr lang="en-GB"/>
            <a:t>Clarity – why are we doing this? What's the vision?</a:t>
          </a:r>
          <a:endParaRPr lang="en-US"/>
        </a:p>
      </dgm:t>
    </dgm:pt>
    <dgm:pt modelId="{918ECABA-0DE8-415C-9FEC-E2E882CE192D}" type="parTrans" cxnId="{CBF071F8-7C0E-4671-B57C-45095AE6DEF3}">
      <dgm:prSet/>
      <dgm:spPr/>
      <dgm:t>
        <a:bodyPr/>
        <a:lstStyle/>
        <a:p>
          <a:endParaRPr lang="en-US"/>
        </a:p>
      </dgm:t>
    </dgm:pt>
    <dgm:pt modelId="{D8AE87E6-468E-4B14-B704-02CD98194743}" type="sibTrans" cxnId="{CBF071F8-7C0E-4671-B57C-45095AE6DEF3}">
      <dgm:prSet/>
      <dgm:spPr/>
      <dgm:t>
        <a:bodyPr/>
        <a:lstStyle/>
        <a:p>
          <a:endParaRPr lang="en-US"/>
        </a:p>
      </dgm:t>
    </dgm:pt>
    <dgm:pt modelId="{ABE222AE-223F-42F5-8A97-8F5E7D1DCF67}">
      <dgm:prSet/>
      <dgm:spPr/>
      <dgm:t>
        <a:bodyPr/>
        <a:lstStyle/>
        <a:p>
          <a:r>
            <a:rPr lang="en-GB"/>
            <a:t>Prioritising</a:t>
          </a:r>
          <a:endParaRPr lang="en-US"/>
        </a:p>
      </dgm:t>
    </dgm:pt>
    <dgm:pt modelId="{F352FB3C-FCCD-4A41-B261-04DBEEF1F3EC}" type="parTrans" cxnId="{207C29AB-559F-4355-898B-976CC171E4DF}">
      <dgm:prSet/>
      <dgm:spPr/>
      <dgm:t>
        <a:bodyPr/>
        <a:lstStyle/>
        <a:p>
          <a:endParaRPr lang="en-US"/>
        </a:p>
      </dgm:t>
    </dgm:pt>
    <dgm:pt modelId="{46F25D04-7434-4B27-99BA-27C503F135B3}" type="sibTrans" cxnId="{207C29AB-559F-4355-898B-976CC171E4DF}">
      <dgm:prSet/>
      <dgm:spPr/>
      <dgm:t>
        <a:bodyPr/>
        <a:lstStyle/>
        <a:p>
          <a:endParaRPr lang="en-US"/>
        </a:p>
      </dgm:t>
    </dgm:pt>
    <dgm:pt modelId="{C8674783-B3BF-497F-A9A5-30C55B3D99A2}">
      <dgm:prSet/>
      <dgm:spPr/>
      <dgm:t>
        <a:bodyPr/>
        <a:lstStyle/>
        <a:p>
          <a:r>
            <a:rPr lang="en-GB"/>
            <a:t>Coming together as a team: collaborative solutions, working together on one thing at a time (rituals e.g. stand-up)</a:t>
          </a:r>
          <a:endParaRPr lang="en-US"/>
        </a:p>
      </dgm:t>
    </dgm:pt>
    <dgm:pt modelId="{CB14485F-3CC4-44C3-B665-3C3CFAE3924B}" type="parTrans" cxnId="{AAEF575A-2D6E-47EE-8833-0373BFB06BBB}">
      <dgm:prSet/>
      <dgm:spPr/>
      <dgm:t>
        <a:bodyPr/>
        <a:lstStyle/>
        <a:p>
          <a:endParaRPr lang="en-US"/>
        </a:p>
      </dgm:t>
    </dgm:pt>
    <dgm:pt modelId="{611B22CE-1264-4E41-9B8F-DF8C94E2B86C}" type="sibTrans" cxnId="{AAEF575A-2D6E-47EE-8833-0373BFB06BBB}">
      <dgm:prSet/>
      <dgm:spPr/>
      <dgm:t>
        <a:bodyPr/>
        <a:lstStyle/>
        <a:p>
          <a:endParaRPr lang="en-US"/>
        </a:p>
      </dgm:t>
    </dgm:pt>
    <dgm:pt modelId="{D803A600-C49E-44A4-8E4F-CFBC727824D0}">
      <dgm:prSet/>
      <dgm:spPr/>
      <dgm:t>
        <a:bodyPr/>
        <a:lstStyle/>
        <a:p>
          <a:r>
            <a:rPr lang="en-GB"/>
            <a:t>Putting the 'user' first (beneficiary: artist, festival goer)</a:t>
          </a:r>
          <a:endParaRPr lang="en-US"/>
        </a:p>
      </dgm:t>
    </dgm:pt>
    <dgm:pt modelId="{FF4329E4-BC15-4EA9-92B4-7AC7009EDB93}" type="parTrans" cxnId="{608DEF1F-4DCD-4B52-A01F-FC792EC2AD4A}">
      <dgm:prSet/>
      <dgm:spPr/>
      <dgm:t>
        <a:bodyPr/>
        <a:lstStyle/>
        <a:p>
          <a:endParaRPr lang="en-US"/>
        </a:p>
      </dgm:t>
    </dgm:pt>
    <dgm:pt modelId="{27D2CA3B-13CD-4853-AF71-4F96C583D974}" type="sibTrans" cxnId="{608DEF1F-4DCD-4B52-A01F-FC792EC2AD4A}">
      <dgm:prSet/>
      <dgm:spPr/>
      <dgm:t>
        <a:bodyPr/>
        <a:lstStyle/>
        <a:p>
          <a:endParaRPr lang="en-US"/>
        </a:p>
      </dgm:t>
    </dgm:pt>
    <dgm:pt modelId="{C54AFE21-A9FB-4FB9-B5CD-B8840837782C}" type="pres">
      <dgm:prSet presAssocID="{C2E99041-317B-42C8-BBF3-EBE611AC45C1}" presName="vert0" presStyleCnt="0">
        <dgm:presLayoutVars>
          <dgm:dir/>
          <dgm:animOne val="branch"/>
          <dgm:animLvl val="lvl"/>
        </dgm:presLayoutVars>
      </dgm:prSet>
      <dgm:spPr/>
    </dgm:pt>
    <dgm:pt modelId="{F467341D-6750-4D29-B6BE-A5B58AA8DFA4}" type="pres">
      <dgm:prSet presAssocID="{19519A00-0175-427B-B70A-2AA1185465BE}" presName="thickLine" presStyleLbl="alignNode1" presStyleIdx="0" presStyleCnt="6"/>
      <dgm:spPr/>
    </dgm:pt>
    <dgm:pt modelId="{F46C7A34-81D6-422D-9141-C575FDF8D2E1}" type="pres">
      <dgm:prSet presAssocID="{19519A00-0175-427B-B70A-2AA1185465BE}" presName="horz1" presStyleCnt="0"/>
      <dgm:spPr/>
    </dgm:pt>
    <dgm:pt modelId="{74C43DEC-3E3E-48FB-826A-B7FDFF4F64F2}" type="pres">
      <dgm:prSet presAssocID="{19519A00-0175-427B-B70A-2AA1185465BE}" presName="tx1" presStyleLbl="revTx" presStyleIdx="0" presStyleCnt="6"/>
      <dgm:spPr/>
    </dgm:pt>
    <dgm:pt modelId="{E168E590-C340-454C-84EE-A64DF0B0FB3D}" type="pres">
      <dgm:prSet presAssocID="{19519A00-0175-427B-B70A-2AA1185465BE}" presName="vert1" presStyleCnt="0"/>
      <dgm:spPr/>
    </dgm:pt>
    <dgm:pt modelId="{2D237FF8-78AF-4EEB-ABD7-D0E6614A5582}" type="pres">
      <dgm:prSet presAssocID="{DE0EAC8D-C42D-49DE-894B-4FF3288C00E3}" presName="thickLine" presStyleLbl="alignNode1" presStyleIdx="1" presStyleCnt="6"/>
      <dgm:spPr/>
    </dgm:pt>
    <dgm:pt modelId="{CA2E26F1-8B94-40DD-9F34-1FE19CD5A246}" type="pres">
      <dgm:prSet presAssocID="{DE0EAC8D-C42D-49DE-894B-4FF3288C00E3}" presName="horz1" presStyleCnt="0"/>
      <dgm:spPr/>
    </dgm:pt>
    <dgm:pt modelId="{4066ABC0-6805-49F7-9CFF-1BC31FB93656}" type="pres">
      <dgm:prSet presAssocID="{DE0EAC8D-C42D-49DE-894B-4FF3288C00E3}" presName="tx1" presStyleLbl="revTx" presStyleIdx="1" presStyleCnt="6"/>
      <dgm:spPr/>
    </dgm:pt>
    <dgm:pt modelId="{7AA2CB1B-7B91-475D-B59F-271DA4304DD3}" type="pres">
      <dgm:prSet presAssocID="{DE0EAC8D-C42D-49DE-894B-4FF3288C00E3}" presName="vert1" presStyleCnt="0"/>
      <dgm:spPr/>
    </dgm:pt>
    <dgm:pt modelId="{7999CEDC-5BAE-4255-9D80-8AA4D5FDA8FB}" type="pres">
      <dgm:prSet presAssocID="{08353E01-7263-4EC1-8003-B82D5E778226}" presName="thickLine" presStyleLbl="alignNode1" presStyleIdx="2" presStyleCnt="6"/>
      <dgm:spPr/>
    </dgm:pt>
    <dgm:pt modelId="{72ED69DC-35A4-4DE3-9B90-D90B1BA9B74E}" type="pres">
      <dgm:prSet presAssocID="{08353E01-7263-4EC1-8003-B82D5E778226}" presName="horz1" presStyleCnt="0"/>
      <dgm:spPr/>
    </dgm:pt>
    <dgm:pt modelId="{4D5D16A6-0A61-43F2-B9D2-1EF89FA14D1B}" type="pres">
      <dgm:prSet presAssocID="{08353E01-7263-4EC1-8003-B82D5E778226}" presName="tx1" presStyleLbl="revTx" presStyleIdx="2" presStyleCnt="6"/>
      <dgm:spPr/>
    </dgm:pt>
    <dgm:pt modelId="{EAE0965A-08F7-48C1-B369-E02C7662B306}" type="pres">
      <dgm:prSet presAssocID="{08353E01-7263-4EC1-8003-B82D5E778226}" presName="vert1" presStyleCnt="0"/>
      <dgm:spPr/>
    </dgm:pt>
    <dgm:pt modelId="{F82AF82D-271D-4575-BAE6-7575BE5519D5}" type="pres">
      <dgm:prSet presAssocID="{ABE222AE-223F-42F5-8A97-8F5E7D1DCF67}" presName="thickLine" presStyleLbl="alignNode1" presStyleIdx="3" presStyleCnt="6"/>
      <dgm:spPr/>
    </dgm:pt>
    <dgm:pt modelId="{9685960D-02DD-445C-8149-79E31F578BB3}" type="pres">
      <dgm:prSet presAssocID="{ABE222AE-223F-42F5-8A97-8F5E7D1DCF67}" presName="horz1" presStyleCnt="0"/>
      <dgm:spPr/>
    </dgm:pt>
    <dgm:pt modelId="{3316C564-1740-4DC9-959B-A84352A2D82D}" type="pres">
      <dgm:prSet presAssocID="{ABE222AE-223F-42F5-8A97-8F5E7D1DCF67}" presName="tx1" presStyleLbl="revTx" presStyleIdx="3" presStyleCnt="6"/>
      <dgm:spPr/>
    </dgm:pt>
    <dgm:pt modelId="{520F9076-2B43-4937-A035-54E96FB3E839}" type="pres">
      <dgm:prSet presAssocID="{ABE222AE-223F-42F5-8A97-8F5E7D1DCF67}" presName="vert1" presStyleCnt="0"/>
      <dgm:spPr/>
    </dgm:pt>
    <dgm:pt modelId="{B7F369C7-DF23-4BC1-B3EC-E2A163ACF89B}" type="pres">
      <dgm:prSet presAssocID="{C8674783-B3BF-497F-A9A5-30C55B3D99A2}" presName="thickLine" presStyleLbl="alignNode1" presStyleIdx="4" presStyleCnt="6"/>
      <dgm:spPr/>
    </dgm:pt>
    <dgm:pt modelId="{C4ADC31B-92AF-4365-BEAC-61140F2E6BDB}" type="pres">
      <dgm:prSet presAssocID="{C8674783-B3BF-497F-A9A5-30C55B3D99A2}" presName="horz1" presStyleCnt="0"/>
      <dgm:spPr/>
    </dgm:pt>
    <dgm:pt modelId="{0AA2A4EB-749E-4340-BF68-3C1C77956193}" type="pres">
      <dgm:prSet presAssocID="{C8674783-B3BF-497F-A9A5-30C55B3D99A2}" presName="tx1" presStyleLbl="revTx" presStyleIdx="4" presStyleCnt="6"/>
      <dgm:spPr/>
    </dgm:pt>
    <dgm:pt modelId="{349FBE49-7723-496F-97EF-8FF7B4606D95}" type="pres">
      <dgm:prSet presAssocID="{C8674783-B3BF-497F-A9A5-30C55B3D99A2}" presName="vert1" presStyleCnt="0"/>
      <dgm:spPr/>
    </dgm:pt>
    <dgm:pt modelId="{1C14FF6C-93A9-472D-8B54-3A3497E8DF76}" type="pres">
      <dgm:prSet presAssocID="{D803A600-C49E-44A4-8E4F-CFBC727824D0}" presName="thickLine" presStyleLbl="alignNode1" presStyleIdx="5" presStyleCnt="6"/>
      <dgm:spPr/>
    </dgm:pt>
    <dgm:pt modelId="{D2FEC641-8121-4CBB-8C3E-C3A4A3ECD977}" type="pres">
      <dgm:prSet presAssocID="{D803A600-C49E-44A4-8E4F-CFBC727824D0}" presName="horz1" presStyleCnt="0"/>
      <dgm:spPr/>
    </dgm:pt>
    <dgm:pt modelId="{73136274-36C2-4880-823E-092297860C46}" type="pres">
      <dgm:prSet presAssocID="{D803A600-C49E-44A4-8E4F-CFBC727824D0}" presName="tx1" presStyleLbl="revTx" presStyleIdx="5" presStyleCnt="6"/>
      <dgm:spPr/>
    </dgm:pt>
    <dgm:pt modelId="{5F55E91A-918F-4220-B9B7-36C39495714E}" type="pres">
      <dgm:prSet presAssocID="{D803A600-C49E-44A4-8E4F-CFBC727824D0}" presName="vert1" presStyleCnt="0"/>
      <dgm:spPr/>
    </dgm:pt>
  </dgm:ptLst>
  <dgm:cxnLst>
    <dgm:cxn modelId="{608DEF1F-4DCD-4B52-A01F-FC792EC2AD4A}" srcId="{C2E99041-317B-42C8-BBF3-EBE611AC45C1}" destId="{D803A600-C49E-44A4-8E4F-CFBC727824D0}" srcOrd="5" destOrd="0" parTransId="{FF4329E4-BC15-4EA9-92B4-7AC7009EDB93}" sibTransId="{27D2CA3B-13CD-4853-AF71-4F96C583D974}"/>
    <dgm:cxn modelId="{1E06E826-5D8B-429A-9233-FEB47BADF2D1}" type="presOf" srcId="{19519A00-0175-427B-B70A-2AA1185465BE}" destId="{74C43DEC-3E3E-48FB-826A-B7FDFF4F64F2}" srcOrd="0" destOrd="0" presId="urn:microsoft.com/office/officeart/2008/layout/LinedList"/>
    <dgm:cxn modelId="{202E1C47-E464-4A8A-B8B4-B1B97C0B5CA8}" type="presOf" srcId="{08353E01-7263-4EC1-8003-B82D5E778226}" destId="{4D5D16A6-0A61-43F2-B9D2-1EF89FA14D1B}" srcOrd="0" destOrd="0" presId="urn:microsoft.com/office/officeart/2008/layout/LinedList"/>
    <dgm:cxn modelId="{1F01D84E-8D8E-4171-B830-6AF341C0231A}" type="presOf" srcId="{C2E99041-317B-42C8-BBF3-EBE611AC45C1}" destId="{C54AFE21-A9FB-4FB9-B5CD-B8840837782C}" srcOrd="0" destOrd="0" presId="urn:microsoft.com/office/officeart/2008/layout/LinedList"/>
    <dgm:cxn modelId="{AAEF575A-2D6E-47EE-8833-0373BFB06BBB}" srcId="{C2E99041-317B-42C8-BBF3-EBE611AC45C1}" destId="{C8674783-B3BF-497F-A9A5-30C55B3D99A2}" srcOrd="4" destOrd="0" parTransId="{CB14485F-3CC4-44C3-B665-3C3CFAE3924B}" sibTransId="{611B22CE-1264-4E41-9B8F-DF8C94E2B86C}"/>
    <dgm:cxn modelId="{6E3C2E87-1B67-40C8-9BAB-707E4D4123A5}" srcId="{C2E99041-317B-42C8-BBF3-EBE611AC45C1}" destId="{19519A00-0175-427B-B70A-2AA1185465BE}" srcOrd="0" destOrd="0" parTransId="{630C04F6-2912-4E18-9559-50278FB40469}" sibTransId="{674C1620-E67A-48D6-B97F-2DDF6ED7CA40}"/>
    <dgm:cxn modelId="{207C29AB-559F-4355-898B-976CC171E4DF}" srcId="{C2E99041-317B-42C8-BBF3-EBE611AC45C1}" destId="{ABE222AE-223F-42F5-8A97-8F5E7D1DCF67}" srcOrd="3" destOrd="0" parTransId="{F352FB3C-FCCD-4A41-B261-04DBEEF1F3EC}" sibTransId="{46F25D04-7434-4B27-99BA-27C503F135B3}"/>
    <dgm:cxn modelId="{D8BEDAB8-A221-435B-8D3B-1585F63A0D0D}" type="presOf" srcId="{DE0EAC8D-C42D-49DE-894B-4FF3288C00E3}" destId="{4066ABC0-6805-49F7-9CFF-1BC31FB93656}" srcOrd="0" destOrd="0" presId="urn:microsoft.com/office/officeart/2008/layout/LinedList"/>
    <dgm:cxn modelId="{9A56B4B9-A0B5-4B3C-8101-061149A6CE5B}" type="presOf" srcId="{D803A600-C49E-44A4-8E4F-CFBC727824D0}" destId="{73136274-36C2-4880-823E-092297860C46}" srcOrd="0" destOrd="0" presId="urn:microsoft.com/office/officeart/2008/layout/LinedList"/>
    <dgm:cxn modelId="{6791A3DA-0E41-4BA1-A5A3-DB02342789D3}" type="presOf" srcId="{ABE222AE-223F-42F5-8A97-8F5E7D1DCF67}" destId="{3316C564-1740-4DC9-959B-A84352A2D82D}" srcOrd="0" destOrd="0" presId="urn:microsoft.com/office/officeart/2008/layout/LinedList"/>
    <dgm:cxn modelId="{CBF071F8-7C0E-4671-B57C-45095AE6DEF3}" srcId="{C2E99041-317B-42C8-BBF3-EBE611AC45C1}" destId="{08353E01-7263-4EC1-8003-B82D5E778226}" srcOrd="2" destOrd="0" parTransId="{918ECABA-0DE8-415C-9FEC-E2E882CE192D}" sibTransId="{D8AE87E6-468E-4B14-B704-02CD98194743}"/>
    <dgm:cxn modelId="{2D4F4FF9-4AA2-4AD8-8013-323FCB317DFD}" type="presOf" srcId="{C8674783-B3BF-497F-A9A5-30C55B3D99A2}" destId="{0AA2A4EB-749E-4340-BF68-3C1C77956193}" srcOrd="0" destOrd="0" presId="urn:microsoft.com/office/officeart/2008/layout/LinedList"/>
    <dgm:cxn modelId="{B568E0FF-F0B8-4471-BC3E-5DE3A3F60477}" srcId="{C2E99041-317B-42C8-BBF3-EBE611AC45C1}" destId="{DE0EAC8D-C42D-49DE-894B-4FF3288C00E3}" srcOrd="1" destOrd="0" parTransId="{2A55B76A-ADAA-46B4-AFC6-D167DC77936E}" sibTransId="{8024AC49-18E4-4152-BD76-67051B5D9019}"/>
    <dgm:cxn modelId="{923A10A7-C2C3-469E-826D-04838322E9F7}" type="presParOf" srcId="{C54AFE21-A9FB-4FB9-B5CD-B8840837782C}" destId="{F467341D-6750-4D29-B6BE-A5B58AA8DFA4}" srcOrd="0" destOrd="0" presId="urn:microsoft.com/office/officeart/2008/layout/LinedList"/>
    <dgm:cxn modelId="{E8F742FB-74C1-43FE-9926-3793B8DE779C}" type="presParOf" srcId="{C54AFE21-A9FB-4FB9-B5CD-B8840837782C}" destId="{F46C7A34-81D6-422D-9141-C575FDF8D2E1}" srcOrd="1" destOrd="0" presId="urn:microsoft.com/office/officeart/2008/layout/LinedList"/>
    <dgm:cxn modelId="{885B7732-B173-42DB-B25D-23F79060722A}" type="presParOf" srcId="{F46C7A34-81D6-422D-9141-C575FDF8D2E1}" destId="{74C43DEC-3E3E-48FB-826A-B7FDFF4F64F2}" srcOrd="0" destOrd="0" presId="urn:microsoft.com/office/officeart/2008/layout/LinedList"/>
    <dgm:cxn modelId="{3416BC2E-3D0E-40D7-899F-A4B300A7B290}" type="presParOf" srcId="{F46C7A34-81D6-422D-9141-C575FDF8D2E1}" destId="{E168E590-C340-454C-84EE-A64DF0B0FB3D}" srcOrd="1" destOrd="0" presId="urn:microsoft.com/office/officeart/2008/layout/LinedList"/>
    <dgm:cxn modelId="{7469CF50-FE6F-4A65-B2CD-3D42896D9046}" type="presParOf" srcId="{C54AFE21-A9FB-4FB9-B5CD-B8840837782C}" destId="{2D237FF8-78AF-4EEB-ABD7-D0E6614A5582}" srcOrd="2" destOrd="0" presId="urn:microsoft.com/office/officeart/2008/layout/LinedList"/>
    <dgm:cxn modelId="{C0DB5F35-4CFD-4D36-A59D-9649E46D2C12}" type="presParOf" srcId="{C54AFE21-A9FB-4FB9-B5CD-B8840837782C}" destId="{CA2E26F1-8B94-40DD-9F34-1FE19CD5A246}" srcOrd="3" destOrd="0" presId="urn:microsoft.com/office/officeart/2008/layout/LinedList"/>
    <dgm:cxn modelId="{52919919-6508-4BD6-833D-BA4DEDE6A809}" type="presParOf" srcId="{CA2E26F1-8B94-40DD-9F34-1FE19CD5A246}" destId="{4066ABC0-6805-49F7-9CFF-1BC31FB93656}" srcOrd="0" destOrd="0" presId="urn:microsoft.com/office/officeart/2008/layout/LinedList"/>
    <dgm:cxn modelId="{FE48DF4A-BC5C-4652-9B6E-B9FB02EE7860}" type="presParOf" srcId="{CA2E26F1-8B94-40DD-9F34-1FE19CD5A246}" destId="{7AA2CB1B-7B91-475D-B59F-271DA4304DD3}" srcOrd="1" destOrd="0" presId="urn:microsoft.com/office/officeart/2008/layout/LinedList"/>
    <dgm:cxn modelId="{762973D7-4C7D-4506-A2FB-5746E913495B}" type="presParOf" srcId="{C54AFE21-A9FB-4FB9-B5CD-B8840837782C}" destId="{7999CEDC-5BAE-4255-9D80-8AA4D5FDA8FB}" srcOrd="4" destOrd="0" presId="urn:microsoft.com/office/officeart/2008/layout/LinedList"/>
    <dgm:cxn modelId="{E44437DD-D9FF-4401-A3A9-E697A7770920}" type="presParOf" srcId="{C54AFE21-A9FB-4FB9-B5CD-B8840837782C}" destId="{72ED69DC-35A4-4DE3-9B90-D90B1BA9B74E}" srcOrd="5" destOrd="0" presId="urn:microsoft.com/office/officeart/2008/layout/LinedList"/>
    <dgm:cxn modelId="{F15F5D85-4E12-40DA-9675-41FF08611151}" type="presParOf" srcId="{72ED69DC-35A4-4DE3-9B90-D90B1BA9B74E}" destId="{4D5D16A6-0A61-43F2-B9D2-1EF89FA14D1B}" srcOrd="0" destOrd="0" presId="urn:microsoft.com/office/officeart/2008/layout/LinedList"/>
    <dgm:cxn modelId="{A4AB1A5C-0B54-427B-8870-A48E0B161BC7}" type="presParOf" srcId="{72ED69DC-35A4-4DE3-9B90-D90B1BA9B74E}" destId="{EAE0965A-08F7-48C1-B369-E02C7662B306}" srcOrd="1" destOrd="0" presId="urn:microsoft.com/office/officeart/2008/layout/LinedList"/>
    <dgm:cxn modelId="{795B9564-5459-4DEA-8883-FF5B2F1519C5}" type="presParOf" srcId="{C54AFE21-A9FB-4FB9-B5CD-B8840837782C}" destId="{F82AF82D-271D-4575-BAE6-7575BE5519D5}" srcOrd="6" destOrd="0" presId="urn:microsoft.com/office/officeart/2008/layout/LinedList"/>
    <dgm:cxn modelId="{A8F4B1D9-E3EE-4839-A0F3-019281153922}" type="presParOf" srcId="{C54AFE21-A9FB-4FB9-B5CD-B8840837782C}" destId="{9685960D-02DD-445C-8149-79E31F578BB3}" srcOrd="7" destOrd="0" presId="urn:microsoft.com/office/officeart/2008/layout/LinedList"/>
    <dgm:cxn modelId="{180C8920-6CD6-434F-9584-35705CCC8C4B}" type="presParOf" srcId="{9685960D-02DD-445C-8149-79E31F578BB3}" destId="{3316C564-1740-4DC9-959B-A84352A2D82D}" srcOrd="0" destOrd="0" presId="urn:microsoft.com/office/officeart/2008/layout/LinedList"/>
    <dgm:cxn modelId="{ADCBFC90-33AA-431C-94B8-F801133CBC1E}" type="presParOf" srcId="{9685960D-02DD-445C-8149-79E31F578BB3}" destId="{520F9076-2B43-4937-A035-54E96FB3E839}" srcOrd="1" destOrd="0" presId="urn:microsoft.com/office/officeart/2008/layout/LinedList"/>
    <dgm:cxn modelId="{4B8029CA-3F68-48B8-8D4C-F94F469FF268}" type="presParOf" srcId="{C54AFE21-A9FB-4FB9-B5CD-B8840837782C}" destId="{B7F369C7-DF23-4BC1-B3EC-E2A163ACF89B}" srcOrd="8" destOrd="0" presId="urn:microsoft.com/office/officeart/2008/layout/LinedList"/>
    <dgm:cxn modelId="{C2BFBF34-ED4E-421A-8ACB-9D531A4E8632}" type="presParOf" srcId="{C54AFE21-A9FB-4FB9-B5CD-B8840837782C}" destId="{C4ADC31B-92AF-4365-BEAC-61140F2E6BDB}" srcOrd="9" destOrd="0" presId="urn:microsoft.com/office/officeart/2008/layout/LinedList"/>
    <dgm:cxn modelId="{337AB8DE-3FD6-4DA7-9C02-9B4DBF9F1008}" type="presParOf" srcId="{C4ADC31B-92AF-4365-BEAC-61140F2E6BDB}" destId="{0AA2A4EB-749E-4340-BF68-3C1C77956193}" srcOrd="0" destOrd="0" presId="urn:microsoft.com/office/officeart/2008/layout/LinedList"/>
    <dgm:cxn modelId="{D773D4A6-EE15-409F-B9A4-67BAC69FB468}" type="presParOf" srcId="{C4ADC31B-92AF-4365-BEAC-61140F2E6BDB}" destId="{349FBE49-7723-496F-97EF-8FF7B4606D95}" srcOrd="1" destOrd="0" presId="urn:microsoft.com/office/officeart/2008/layout/LinedList"/>
    <dgm:cxn modelId="{3970374C-2C52-4C36-8A9B-5F0FF8E3C975}" type="presParOf" srcId="{C54AFE21-A9FB-4FB9-B5CD-B8840837782C}" destId="{1C14FF6C-93A9-472D-8B54-3A3497E8DF76}" srcOrd="10" destOrd="0" presId="urn:microsoft.com/office/officeart/2008/layout/LinedList"/>
    <dgm:cxn modelId="{D66E8CEC-5A5E-4804-87CC-17A54AAD42C7}" type="presParOf" srcId="{C54AFE21-A9FB-4FB9-B5CD-B8840837782C}" destId="{D2FEC641-8121-4CBB-8C3E-C3A4A3ECD977}" srcOrd="11" destOrd="0" presId="urn:microsoft.com/office/officeart/2008/layout/LinedList"/>
    <dgm:cxn modelId="{715E0298-4A2F-462D-8E21-273E6A8D1EDE}" type="presParOf" srcId="{D2FEC641-8121-4CBB-8C3E-C3A4A3ECD977}" destId="{73136274-36C2-4880-823E-092297860C46}" srcOrd="0" destOrd="0" presId="urn:microsoft.com/office/officeart/2008/layout/LinedList"/>
    <dgm:cxn modelId="{162B6B0C-85BD-4CD5-A607-A9B8D698942E}" type="presParOf" srcId="{D2FEC641-8121-4CBB-8C3E-C3A4A3ECD977}" destId="{5F55E91A-918F-4220-B9B7-36C39495714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52210-4F5C-4539-B5B0-EE39D11DBB28}" type="doc">
      <dgm:prSet loTypeId="urn:microsoft.com/office/officeart/2005/8/layout/process2" loCatId="process" qsTypeId="urn:microsoft.com/office/officeart/2005/8/quickstyle/simple1" qsCatId="simple" csTypeId="urn:microsoft.com/office/officeart/2005/8/colors/accent1_2" csCatId="accent1" phldr="1"/>
      <dgm:spPr/>
    </dgm:pt>
    <dgm:pt modelId="{064F619C-7F83-42FF-AB44-0D34CB7EFB85}">
      <dgm:prSet phldrT="[Text]" phldr="0"/>
      <dgm:spPr/>
      <dgm:t>
        <a:bodyPr/>
        <a:lstStyle/>
        <a:p>
          <a:r>
            <a:rPr lang="en-GB" dirty="0">
              <a:latin typeface="Calibri Light" panose="020F0302020204030204"/>
            </a:rPr>
            <a:t>Vision</a:t>
          </a:r>
          <a:endParaRPr lang="en-GB" dirty="0"/>
        </a:p>
      </dgm:t>
    </dgm:pt>
    <dgm:pt modelId="{48FD7A0F-1560-4553-B6F1-99D8A5006491}" type="parTrans" cxnId="{6B3A2977-CB68-4867-BDCB-2C36F6843713}">
      <dgm:prSet/>
      <dgm:spPr/>
    </dgm:pt>
    <dgm:pt modelId="{44A34BE9-5E56-4596-AC54-B8D0248A0A15}" type="sibTrans" cxnId="{6B3A2977-CB68-4867-BDCB-2C36F6843713}">
      <dgm:prSet/>
      <dgm:spPr/>
      <dgm:t>
        <a:bodyPr/>
        <a:lstStyle/>
        <a:p>
          <a:endParaRPr lang="en-GB"/>
        </a:p>
      </dgm:t>
    </dgm:pt>
    <dgm:pt modelId="{4B4F9A1A-D6EC-48F4-95C1-6AD5F93C1E0F}">
      <dgm:prSet phldrT="[Text]" phldr="0"/>
      <dgm:spPr/>
      <dgm:t>
        <a:bodyPr/>
        <a:lstStyle/>
        <a:p>
          <a:r>
            <a:rPr lang="en-GB" dirty="0">
              <a:latin typeface="Calibri Light" panose="020F0302020204030204"/>
            </a:rPr>
            <a:t>Strategy</a:t>
          </a:r>
          <a:endParaRPr lang="en-GB" dirty="0"/>
        </a:p>
      </dgm:t>
    </dgm:pt>
    <dgm:pt modelId="{C02D48FE-1BC8-49C9-805A-9772D8586EEA}" type="parTrans" cxnId="{E6AD56C8-DB6C-48CA-BAC8-B94D565828C9}">
      <dgm:prSet/>
      <dgm:spPr/>
    </dgm:pt>
    <dgm:pt modelId="{9D052E36-357D-417B-ABCE-0C1F98196598}" type="sibTrans" cxnId="{E6AD56C8-DB6C-48CA-BAC8-B94D565828C9}">
      <dgm:prSet/>
      <dgm:spPr/>
      <dgm:t>
        <a:bodyPr/>
        <a:lstStyle/>
        <a:p>
          <a:endParaRPr lang="en-GB"/>
        </a:p>
      </dgm:t>
    </dgm:pt>
    <dgm:pt modelId="{268C6F91-0CDD-4656-A980-CE015A8C4B75}">
      <dgm:prSet phldrT="[Text]" phldr="0"/>
      <dgm:spPr/>
      <dgm:t>
        <a:bodyPr/>
        <a:lstStyle/>
        <a:p>
          <a:pPr rtl="0"/>
          <a:r>
            <a:rPr lang="en-GB" dirty="0">
              <a:latin typeface="Calibri Light" panose="020F0302020204030204"/>
            </a:rPr>
            <a:t>Product </a:t>
          </a:r>
          <a:br>
            <a:rPr lang="en-GB" dirty="0">
              <a:latin typeface="Calibri Light" panose="020F0302020204030204"/>
            </a:rPr>
          </a:br>
          <a:r>
            <a:rPr lang="en-GB" dirty="0">
              <a:latin typeface="Calibri Light" panose="020F0302020204030204"/>
            </a:rPr>
            <a:t>(festival output)</a:t>
          </a:r>
        </a:p>
      </dgm:t>
    </dgm:pt>
    <dgm:pt modelId="{E1E207C5-A73F-432F-83E1-8F5A023F88B1}" type="parTrans" cxnId="{D2ABE798-DEF2-4BF4-A3EB-A46F71BE0B74}">
      <dgm:prSet/>
      <dgm:spPr/>
    </dgm:pt>
    <dgm:pt modelId="{635B6C3B-27EA-4DB3-B394-0443AB6A194D}" type="sibTrans" cxnId="{D2ABE798-DEF2-4BF4-A3EB-A46F71BE0B74}">
      <dgm:prSet/>
      <dgm:spPr/>
    </dgm:pt>
    <dgm:pt modelId="{C30ED508-E4E2-4FCF-BBDD-C495B06D24DA}" type="pres">
      <dgm:prSet presAssocID="{EE252210-4F5C-4539-B5B0-EE39D11DBB28}" presName="linearFlow" presStyleCnt="0">
        <dgm:presLayoutVars>
          <dgm:resizeHandles val="exact"/>
        </dgm:presLayoutVars>
      </dgm:prSet>
      <dgm:spPr/>
    </dgm:pt>
    <dgm:pt modelId="{51DA3342-24C3-47BD-9789-AB44A66AB276}" type="pres">
      <dgm:prSet presAssocID="{064F619C-7F83-42FF-AB44-0D34CB7EFB85}" presName="node" presStyleLbl="node1" presStyleIdx="0" presStyleCnt="3">
        <dgm:presLayoutVars>
          <dgm:bulletEnabled val="1"/>
        </dgm:presLayoutVars>
      </dgm:prSet>
      <dgm:spPr/>
    </dgm:pt>
    <dgm:pt modelId="{0BB99366-D881-40B8-82CE-EAAA9C515B4C}" type="pres">
      <dgm:prSet presAssocID="{44A34BE9-5E56-4596-AC54-B8D0248A0A15}" presName="sibTrans" presStyleLbl="sibTrans2D1" presStyleIdx="0" presStyleCnt="2"/>
      <dgm:spPr/>
    </dgm:pt>
    <dgm:pt modelId="{1CFB8FBB-C135-4DDC-AD80-3B0ECF8206B1}" type="pres">
      <dgm:prSet presAssocID="{44A34BE9-5E56-4596-AC54-B8D0248A0A15}" presName="connectorText" presStyleLbl="sibTrans2D1" presStyleIdx="0" presStyleCnt="2"/>
      <dgm:spPr/>
    </dgm:pt>
    <dgm:pt modelId="{8E6FB576-6896-48F1-8227-069966F5D388}" type="pres">
      <dgm:prSet presAssocID="{4B4F9A1A-D6EC-48F4-95C1-6AD5F93C1E0F}" presName="node" presStyleLbl="node1" presStyleIdx="1" presStyleCnt="3">
        <dgm:presLayoutVars>
          <dgm:bulletEnabled val="1"/>
        </dgm:presLayoutVars>
      </dgm:prSet>
      <dgm:spPr/>
    </dgm:pt>
    <dgm:pt modelId="{DB52BAEF-A501-464B-BC53-57AFDD00ECF0}" type="pres">
      <dgm:prSet presAssocID="{9D052E36-357D-417B-ABCE-0C1F98196598}" presName="sibTrans" presStyleLbl="sibTrans2D1" presStyleIdx="1" presStyleCnt="2"/>
      <dgm:spPr/>
    </dgm:pt>
    <dgm:pt modelId="{1374ECEF-3BEA-4E09-885D-12F2E9F3F6EA}" type="pres">
      <dgm:prSet presAssocID="{9D052E36-357D-417B-ABCE-0C1F98196598}" presName="connectorText" presStyleLbl="sibTrans2D1" presStyleIdx="1" presStyleCnt="2"/>
      <dgm:spPr/>
    </dgm:pt>
    <dgm:pt modelId="{CB60CEC9-3D97-4C86-9AC8-8AE2DE827107}" type="pres">
      <dgm:prSet presAssocID="{268C6F91-0CDD-4656-A980-CE015A8C4B75}" presName="node" presStyleLbl="node1" presStyleIdx="2" presStyleCnt="3">
        <dgm:presLayoutVars>
          <dgm:bulletEnabled val="1"/>
        </dgm:presLayoutVars>
      </dgm:prSet>
      <dgm:spPr/>
    </dgm:pt>
  </dgm:ptLst>
  <dgm:cxnLst>
    <dgm:cxn modelId="{FE664360-A447-441D-B5B5-FB512CF0E5BC}" type="presOf" srcId="{EE252210-4F5C-4539-B5B0-EE39D11DBB28}" destId="{C30ED508-E4E2-4FCF-BBDD-C495B06D24DA}" srcOrd="0" destOrd="0" presId="urn:microsoft.com/office/officeart/2005/8/layout/process2"/>
    <dgm:cxn modelId="{6B3A2977-CB68-4867-BDCB-2C36F6843713}" srcId="{EE252210-4F5C-4539-B5B0-EE39D11DBB28}" destId="{064F619C-7F83-42FF-AB44-0D34CB7EFB85}" srcOrd="0" destOrd="0" parTransId="{48FD7A0F-1560-4553-B6F1-99D8A5006491}" sibTransId="{44A34BE9-5E56-4596-AC54-B8D0248A0A15}"/>
    <dgm:cxn modelId="{50CCE183-B2BF-4C2F-AAF2-7FC37425789A}" type="presOf" srcId="{064F619C-7F83-42FF-AB44-0D34CB7EFB85}" destId="{51DA3342-24C3-47BD-9789-AB44A66AB276}" srcOrd="0" destOrd="0" presId="urn:microsoft.com/office/officeart/2005/8/layout/process2"/>
    <dgm:cxn modelId="{9555DD95-8064-406D-9152-4DE735548168}" type="presOf" srcId="{9D052E36-357D-417B-ABCE-0C1F98196598}" destId="{DB52BAEF-A501-464B-BC53-57AFDD00ECF0}" srcOrd="0" destOrd="0" presId="urn:microsoft.com/office/officeart/2005/8/layout/process2"/>
    <dgm:cxn modelId="{D2ABE798-DEF2-4BF4-A3EB-A46F71BE0B74}" srcId="{EE252210-4F5C-4539-B5B0-EE39D11DBB28}" destId="{268C6F91-0CDD-4656-A980-CE015A8C4B75}" srcOrd="2" destOrd="0" parTransId="{E1E207C5-A73F-432F-83E1-8F5A023F88B1}" sibTransId="{635B6C3B-27EA-4DB3-B394-0443AB6A194D}"/>
    <dgm:cxn modelId="{24BBCB9E-D05F-41EA-B6D3-E3EF44E3798B}" type="presOf" srcId="{4B4F9A1A-D6EC-48F4-95C1-6AD5F93C1E0F}" destId="{8E6FB576-6896-48F1-8227-069966F5D388}" srcOrd="0" destOrd="0" presId="urn:microsoft.com/office/officeart/2005/8/layout/process2"/>
    <dgm:cxn modelId="{2F4462A5-A043-4EBC-BE7F-3C59D67769E5}" type="presOf" srcId="{9D052E36-357D-417B-ABCE-0C1F98196598}" destId="{1374ECEF-3BEA-4E09-885D-12F2E9F3F6EA}" srcOrd="1" destOrd="0" presId="urn:microsoft.com/office/officeart/2005/8/layout/process2"/>
    <dgm:cxn modelId="{E6AD56C8-DB6C-48CA-BAC8-B94D565828C9}" srcId="{EE252210-4F5C-4539-B5B0-EE39D11DBB28}" destId="{4B4F9A1A-D6EC-48F4-95C1-6AD5F93C1E0F}" srcOrd="1" destOrd="0" parTransId="{C02D48FE-1BC8-49C9-805A-9772D8586EEA}" sibTransId="{9D052E36-357D-417B-ABCE-0C1F98196598}"/>
    <dgm:cxn modelId="{26A0E1D0-8649-4739-8B1F-10B929ECDEE4}" type="presOf" srcId="{44A34BE9-5E56-4596-AC54-B8D0248A0A15}" destId="{0BB99366-D881-40B8-82CE-EAAA9C515B4C}" srcOrd="0" destOrd="0" presId="urn:microsoft.com/office/officeart/2005/8/layout/process2"/>
    <dgm:cxn modelId="{B5966DDE-3E5B-4BE9-9866-E807204FA536}" type="presOf" srcId="{44A34BE9-5E56-4596-AC54-B8D0248A0A15}" destId="{1CFB8FBB-C135-4DDC-AD80-3B0ECF8206B1}" srcOrd="1" destOrd="0" presId="urn:microsoft.com/office/officeart/2005/8/layout/process2"/>
    <dgm:cxn modelId="{BA158DE9-5D99-4311-8FF3-9DE575901E3C}" type="presOf" srcId="{268C6F91-0CDD-4656-A980-CE015A8C4B75}" destId="{CB60CEC9-3D97-4C86-9AC8-8AE2DE827107}" srcOrd="0" destOrd="0" presId="urn:microsoft.com/office/officeart/2005/8/layout/process2"/>
    <dgm:cxn modelId="{64779303-31D4-4C30-9E74-2E8616602AAE}" type="presParOf" srcId="{C30ED508-E4E2-4FCF-BBDD-C495B06D24DA}" destId="{51DA3342-24C3-47BD-9789-AB44A66AB276}" srcOrd="0" destOrd="0" presId="urn:microsoft.com/office/officeart/2005/8/layout/process2"/>
    <dgm:cxn modelId="{C61D0BDF-1480-4728-A1D9-FD324549A151}" type="presParOf" srcId="{C30ED508-E4E2-4FCF-BBDD-C495B06D24DA}" destId="{0BB99366-D881-40B8-82CE-EAAA9C515B4C}" srcOrd="1" destOrd="0" presId="urn:microsoft.com/office/officeart/2005/8/layout/process2"/>
    <dgm:cxn modelId="{D0511A9E-7367-4529-B89D-FB07CA745DE4}" type="presParOf" srcId="{0BB99366-D881-40B8-82CE-EAAA9C515B4C}" destId="{1CFB8FBB-C135-4DDC-AD80-3B0ECF8206B1}" srcOrd="0" destOrd="0" presId="urn:microsoft.com/office/officeart/2005/8/layout/process2"/>
    <dgm:cxn modelId="{DAFC3493-FE15-45A3-8489-FC976359F9FF}" type="presParOf" srcId="{C30ED508-E4E2-4FCF-BBDD-C495B06D24DA}" destId="{8E6FB576-6896-48F1-8227-069966F5D388}" srcOrd="2" destOrd="0" presId="urn:microsoft.com/office/officeart/2005/8/layout/process2"/>
    <dgm:cxn modelId="{1B74BD1A-9138-48AB-A355-64EA637683A0}" type="presParOf" srcId="{C30ED508-E4E2-4FCF-BBDD-C495B06D24DA}" destId="{DB52BAEF-A501-464B-BC53-57AFDD00ECF0}" srcOrd="3" destOrd="0" presId="urn:microsoft.com/office/officeart/2005/8/layout/process2"/>
    <dgm:cxn modelId="{86F2206C-3D60-4B82-B7FD-C21E0226A8A3}" type="presParOf" srcId="{DB52BAEF-A501-464B-BC53-57AFDD00ECF0}" destId="{1374ECEF-3BEA-4E09-885D-12F2E9F3F6EA}" srcOrd="0" destOrd="0" presId="urn:microsoft.com/office/officeart/2005/8/layout/process2"/>
    <dgm:cxn modelId="{A2C8FC8A-EB99-4F7A-AD67-8C9D7B916454}" type="presParOf" srcId="{C30ED508-E4E2-4FCF-BBDD-C495B06D24DA}" destId="{CB60CEC9-3D97-4C86-9AC8-8AE2DE82710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3E20-0AA1-4A3F-A411-198CBB52FC89}">
      <dsp:nvSpPr>
        <dsp:cNvPr id="0" name=""/>
        <dsp:cNvSpPr/>
      </dsp:nvSpPr>
      <dsp:spPr>
        <a:xfrm>
          <a:off x="0" y="462"/>
          <a:ext cx="658648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9884FF7-3F60-4CEF-BEBE-CAB4FA8DFC17}">
      <dsp:nvSpPr>
        <dsp:cNvPr id="0" name=""/>
        <dsp:cNvSpPr/>
      </dsp:nvSpPr>
      <dsp:spPr>
        <a:xfrm>
          <a:off x="0" y="462"/>
          <a:ext cx="6586489"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Facebook's famous slogan: 'move fast, break things'</a:t>
          </a:r>
          <a:endParaRPr lang="en-US" sz="2100" kern="1200"/>
        </a:p>
      </dsp:txBody>
      <dsp:txXfrm>
        <a:off x="0" y="462"/>
        <a:ext cx="6586489" cy="756898"/>
      </dsp:txXfrm>
    </dsp:sp>
    <dsp:sp modelId="{04AAB0B3-401A-4F3E-B5EF-78417B3ADF58}">
      <dsp:nvSpPr>
        <dsp:cNvPr id="0" name=""/>
        <dsp:cNvSpPr/>
      </dsp:nvSpPr>
      <dsp:spPr>
        <a:xfrm>
          <a:off x="0" y="757361"/>
          <a:ext cx="658648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C68BDAD-E13D-4C75-A5F7-B633C31365DA}">
      <dsp:nvSpPr>
        <dsp:cNvPr id="0" name=""/>
        <dsp:cNvSpPr/>
      </dsp:nvSpPr>
      <dsp:spPr>
        <a:xfrm>
          <a:off x="0" y="757361"/>
          <a:ext cx="6586489"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Fail fast, succeed faster</a:t>
          </a:r>
          <a:endParaRPr lang="en-US" sz="2100" kern="1200"/>
        </a:p>
      </dsp:txBody>
      <dsp:txXfrm>
        <a:off x="0" y="757361"/>
        <a:ext cx="6586489" cy="756898"/>
      </dsp:txXfrm>
    </dsp:sp>
    <dsp:sp modelId="{C3A26583-F8C8-4F3D-BD73-B04EB9937FA1}">
      <dsp:nvSpPr>
        <dsp:cNvPr id="0" name=""/>
        <dsp:cNvSpPr/>
      </dsp:nvSpPr>
      <dsp:spPr>
        <a:xfrm>
          <a:off x="0" y="1514260"/>
          <a:ext cx="6586489"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CA55247-8828-4CB2-AC46-98823392CFD9}">
      <dsp:nvSpPr>
        <dsp:cNvPr id="0" name=""/>
        <dsp:cNvSpPr/>
      </dsp:nvSpPr>
      <dsp:spPr>
        <a:xfrm>
          <a:off x="0" y="1514260"/>
          <a:ext cx="6586489"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Iterating fast failures achieves a desired result faster than perfecting the solution</a:t>
          </a:r>
          <a:endParaRPr lang="en-US" sz="2100" kern="1200"/>
        </a:p>
      </dsp:txBody>
      <dsp:txXfrm>
        <a:off x="0" y="1514260"/>
        <a:ext cx="6586489" cy="756898"/>
      </dsp:txXfrm>
    </dsp:sp>
    <dsp:sp modelId="{AFAF0CC9-7718-44C1-BAF6-8FFABD4A680E}">
      <dsp:nvSpPr>
        <dsp:cNvPr id="0" name=""/>
        <dsp:cNvSpPr/>
      </dsp:nvSpPr>
      <dsp:spPr>
        <a:xfrm>
          <a:off x="0" y="2271158"/>
          <a:ext cx="6586489"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239765-37FD-4C80-9822-E1F1F2A75D58}">
      <dsp:nvSpPr>
        <dsp:cNvPr id="0" name=""/>
        <dsp:cNvSpPr/>
      </dsp:nvSpPr>
      <dsp:spPr>
        <a:xfrm>
          <a:off x="0" y="2271158"/>
          <a:ext cx="6586489"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Ultimately about de-risking </a:t>
          </a:r>
          <a:endParaRPr lang="en-US" sz="2100" kern="1200"/>
        </a:p>
      </dsp:txBody>
      <dsp:txXfrm>
        <a:off x="0" y="2271158"/>
        <a:ext cx="6586489" cy="756898"/>
      </dsp:txXfrm>
    </dsp:sp>
    <dsp:sp modelId="{C7DB23A9-9EEA-4148-8156-BAD2BEBD5A06}">
      <dsp:nvSpPr>
        <dsp:cNvPr id="0" name=""/>
        <dsp:cNvSpPr/>
      </dsp:nvSpPr>
      <dsp:spPr>
        <a:xfrm>
          <a:off x="0" y="3028057"/>
          <a:ext cx="6586489"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4E91C51-6DC4-4756-8CE3-A8361FAD7D11}">
      <dsp:nvSpPr>
        <dsp:cNvPr id="0" name=""/>
        <dsp:cNvSpPr/>
      </dsp:nvSpPr>
      <dsp:spPr>
        <a:xfrm>
          <a:off x="0" y="3028057"/>
          <a:ext cx="6586489"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Counter-intuitive to those in performing arts where perfection is the thing we strive for in performance?</a:t>
          </a:r>
          <a:endParaRPr lang="en-US" sz="2100" kern="1200"/>
        </a:p>
      </dsp:txBody>
      <dsp:txXfrm>
        <a:off x="0" y="3028057"/>
        <a:ext cx="6586489" cy="756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7341D-6750-4D29-B6BE-A5B58AA8DFA4}">
      <dsp:nvSpPr>
        <dsp:cNvPr id="0" name=""/>
        <dsp:cNvSpPr/>
      </dsp:nvSpPr>
      <dsp:spPr>
        <a:xfrm>
          <a:off x="0" y="1848"/>
          <a:ext cx="658648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4C43DEC-3E3E-48FB-826A-B7FDFF4F64F2}">
      <dsp:nvSpPr>
        <dsp:cNvPr id="0" name=""/>
        <dsp:cNvSpPr/>
      </dsp:nvSpPr>
      <dsp:spPr>
        <a:xfrm>
          <a:off x="0" y="1848"/>
          <a:ext cx="6586489"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How can we do this better, more effectively, more joyfully?</a:t>
          </a:r>
          <a:endParaRPr lang="en-US" sz="1700" kern="1200"/>
        </a:p>
      </dsp:txBody>
      <dsp:txXfrm>
        <a:off x="0" y="1848"/>
        <a:ext cx="6586489" cy="630287"/>
      </dsp:txXfrm>
    </dsp:sp>
    <dsp:sp modelId="{2D237FF8-78AF-4EEB-ABD7-D0E6614A5582}">
      <dsp:nvSpPr>
        <dsp:cNvPr id="0" name=""/>
        <dsp:cNvSpPr/>
      </dsp:nvSpPr>
      <dsp:spPr>
        <a:xfrm>
          <a:off x="0" y="632135"/>
          <a:ext cx="658648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066ABC0-6805-49F7-9CFF-1BC31FB93656}">
      <dsp:nvSpPr>
        <dsp:cNvPr id="0" name=""/>
        <dsp:cNvSpPr/>
      </dsp:nvSpPr>
      <dsp:spPr>
        <a:xfrm>
          <a:off x="0" y="632135"/>
          <a:ext cx="6586489"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Don't take for granted that things should be done one way only</a:t>
          </a:r>
          <a:endParaRPr lang="en-US" sz="1700" kern="1200"/>
        </a:p>
      </dsp:txBody>
      <dsp:txXfrm>
        <a:off x="0" y="632135"/>
        <a:ext cx="6586489" cy="630287"/>
      </dsp:txXfrm>
    </dsp:sp>
    <dsp:sp modelId="{7999CEDC-5BAE-4255-9D80-8AA4D5FDA8FB}">
      <dsp:nvSpPr>
        <dsp:cNvPr id="0" name=""/>
        <dsp:cNvSpPr/>
      </dsp:nvSpPr>
      <dsp:spPr>
        <a:xfrm>
          <a:off x="0" y="1262422"/>
          <a:ext cx="6586489"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D5D16A6-0A61-43F2-B9D2-1EF89FA14D1B}">
      <dsp:nvSpPr>
        <dsp:cNvPr id="0" name=""/>
        <dsp:cNvSpPr/>
      </dsp:nvSpPr>
      <dsp:spPr>
        <a:xfrm>
          <a:off x="0" y="1262422"/>
          <a:ext cx="6586489"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Clarity – why are we doing this? What's the vision?</a:t>
          </a:r>
          <a:endParaRPr lang="en-US" sz="1700" kern="1200"/>
        </a:p>
      </dsp:txBody>
      <dsp:txXfrm>
        <a:off x="0" y="1262422"/>
        <a:ext cx="6586489" cy="630287"/>
      </dsp:txXfrm>
    </dsp:sp>
    <dsp:sp modelId="{F82AF82D-271D-4575-BAE6-7575BE5519D5}">
      <dsp:nvSpPr>
        <dsp:cNvPr id="0" name=""/>
        <dsp:cNvSpPr/>
      </dsp:nvSpPr>
      <dsp:spPr>
        <a:xfrm>
          <a:off x="0" y="1892709"/>
          <a:ext cx="6586489"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316C564-1740-4DC9-959B-A84352A2D82D}">
      <dsp:nvSpPr>
        <dsp:cNvPr id="0" name=""/>
        <dsp:cNvSpPr/>
      </dsp:nvSpPr>
      <dsp:spPr>
        <a:xfrm>
          <a:off x="0" y="1892709"/>
          <a:ext cx="6586489"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Prioritising</a:t>
          </a:r>
          <a:endParaRPr lang="en-US" sz="1700" kern="1200"/>
        </a:p>
      </dsp:txBody>
      <dsp:txXfrm>
        <a:off x="0" y="1892709"/>
        <a:ext cx="6586489" cy="630287"/>
      </dsp:txXfrm>
    </dsp:sp>
    <dsp:sp modelId="{B7F369C7-DF23-4BC1-B3EC-E2A163ACF89B}">
      <dsp:nvSpPr>
        <dsp:cNvPr id="0" name=""/>
        <dsp:cNvSpPr/>
      </dsp:nvSpPr>
      <dsp:spPr>
        <a:xfrm>
          <a:off x="0" y="2522996"/>
          <a:ext cx="6586489"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AA2A4EB-749E-4340-BF68-3C1C77956193}">
      <dsp:nvSpPr>
        <dsp:cNvPr id="0" name=""/>
        <dsp:cNvSpPr/>
      </dsp:nvSpPr>
      <dsp:spPr>
        <a:xfrm>
          <a:off x="0" y="2522996"/>
          <a:ext cx="6586489"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Coming together as a team: collaborative solutions, working together on one thing at a time (rituals e.g. stand-up)</a:t>
          </a:r>
          <a:endParaRPr lang="en-US" sz="1700" kern="1200"/>
        </a:p>
      </dsp:txBody>
      <dsp:txXfrm>
        <a:off x="0" y="2522996"/>
        <a:ext cx="6586489" cy="630287"/>
      </dsp:txXfrm>
    </dsp:sp>
    <dsp:sp modelId="{1C14FF6C-93A9-472D-8B54-3A3497E8DF76}">
      <dsp:nvSpPr>
        <dsp:cNvPr id="0" name=""/>
        <dsp:cNvSpPr/>
      </dsp:nvSpPr>
      <dsp:spPr>
        <a:xfrm>
          <a:off x="0" y="3153283"/>
          <a:ext cx="658648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3136274-36C2-4880-823E-092297860C46}">
      <dsp:nvSpPr>
        <dsp:cNvPr id="0" name=""/>
        <dsp:cNvSpPr/>
      </dsp:nvSpPr>
      <dsp:spPr>
        <a:xfrm>
          <a:off x="0" y="3153283"/>
          <a:ext cx="6586489"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Putting the 'user' first (beneficiary: artist, festival goer)</a:t>
          </a:r>
          <a:endParaRPr lang="en-US" sz="1700" kern="1200"/>
        </a:p>
      </dsp:txBody>
      <dsp:txXfrm>
        <a:off x="0" y="3153283"/>
        <a:ext cx="6586489" cy="6302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A3342-24C3-47BD-9789-AB44A66AB276}">
      <dsp:nvSpPr>
        <dsp:cNvPr id="0" name=""/>
        <dsp:cNvSpPr/>
      </dsp:nvSpPr>
      <dsp:spPr>
        <a:xfrm>
          <a:off x="2406913" y="0"/>
          <a:ext cx="2590511" cy="14391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Light" panose="020F0302020204030204"/>
            </a:rPr>
            <a:t>Vision</a:t>
          </a:r>
          <a:endParaRPr lang="en-GB" sz="2800" kern="1200" dirty="0"/>
        </a:p>
      </dsp:txBody>
      <dsp:txXfrm>
        <a:off x="2449065" y="42152"/>
        <a:ext cx="2506207" cy="1354869"/>
      </dsp:txXfrm>
    </dsp:sp>
    <dsp:sp modelId="{0BB99366-D881-40B8-82CE-EAAA9C515B4C}">
      <dsp:nvSpPr>
        <dsp:cNvPr id="0" name=""/>
        <dsp:cNvSpPr/>
      </dsp:nvSpPr>
      <dsp:spPr>
        <a:xfrm rot="5400000">
          <a:off x="3432324" y="1475152"/>
          <a:ext cx="539689" cy="6476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5400000">
        <a:off x="3507881" y="1529121"/>
        <a:ext cx="388577" cy="377782"/>
      </dsp:txXfrm>
    </dsp:sp>
    <dsp:sp modelId="{8E6FB576-6896-48F1-8227-069966F5D388}">
      <dsp:nvSpPr>
        <dsp:cNvPr id="0" name=""/>
        <dsp:cNvSpPr/>
      </dsp:nvSpPr>
      <dsp:spPr>
        <a:xfrm>
          <a:off x="2406913" y="2158759"/>
          <a:ext cx="2590511" cy="14391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Light" panose="020F0302020204030204"/>
            </a:rPr>
            <a:t>Strategy</a:t>
          </a:r>
          <a:endParaRPr lang="en-GB" sz="2800" kern="1200" dirty="0"/>
        </a:p>
      </dsp:txBody>
      <dsp:txXfrm>
        <a:off x="2449065" y="2200911"/>
        <a:ext cx="2506207" cy="1354869"/>
      </dsp:txXfrm>
    </dsp:sp>
    <dsp:sp modelId="{DB52BAEF-A501-464B-BC53-57AFDD00ECF0}">
      <dsp:nvSpPr>
        <dsp:cNvPr id="0" name=""/>
        <dsp:cNvSpPr/>
      </dsp:nvSpPr>
      <dsp:spPr>
        <a:xfrm rot="5400000">
          <a:off x="3432324" y="3633912"/>
          <a:ext cx="539689" cy="6476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5400000">
        <a:off x="3507881" y="3687881"/>
        <a:ext cx="388577" cy="377782"/>
      </dsp:txXfrm>
    </dsp:sp>
    <dsp:sp modelId="{CB60CEC9-3D97-4C86-9AC8-8AE2DE827107}">
      <dsp:nvSpPr>
        <dsp:cNvPr id="0" name=""/>
        <dsp:cNvSpPr/>
      </dsp:nvSpPr>
      <dsp:spPr>
        <a:xfrm>
          <a:off x="2406913" y="4317519"/>
          <a:ext cx="2590511" cy="14391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GB" sz="2800" kern="1200" dirty="0">
              <a:latin typeface="Calibri Light" panose="020F0302020204030204"/>
            </a:rPr>
            <a:t>Product </a:t>
          </a:r>
          <a:br>
            <a:rPr lang="en-GB" sz="2800" kern="1200" dirty="0">
              <a:latin typeface="Calibri Light" panose="020F0302020204030204"/>
            </a:rPr>
          </a:br>
          <a:r>
            <a:rPr lang="en-GB" sz="2800" kern="1200" dirty="0">
              <a:latin typeface="Calibri Light" panose="020F0302020204030204"/>
            </a:rPr>
            <a:t>(festival output)</a:t>
          </a:r>
        </a:p>
      </dsp:txBody>
      <dsp:txXfrm>
        <a:off x="2449065" y="4359671"/>
        <a:ext cx="2506207" cy="13548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B722E-88DF-4EF4-91A4-69A6FBB8440B}" type="datetimeFigureOut">
              <a:t>11/18/22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AB681-DEA3-4AA9-9C53-31D198718E3D}" type="slidenum">
              <a:t>‹#›</a:t>
            </a:fld>
            <a:endParaRPr lang="en-GB"/>
          </a:p>
        </p:txBody>
      </p:sp>
    </p:spTree>
    <p:extLst>
      <p:ext uri="{BB962C8B-B14F-4D97-AF65-F5344CB8AC3E}">
        <p14:creationId xmlns:p14="http://schemas.microsoft.com/office/powerpoint/2010/main" val="356236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Who's heard of agile?</a:t>
            </a:r>
            <a:endParaRPr lang="en-US" dirty="0"/>
          </a:p>
          <a:p>
            <a:r>
              <a:rPr lang="en-GB" dirty="0">
                <a:cs typeface="Calibri"/>
              </a:rPr>
              <a:t>Example: patron acquisition. 200 patrons by Xmas. Not pour bucket of water on to concrete, but create specific </a:t>
            </a:r>
            <a:r>
              <a:rPr lang="en-GB" dirty="0" err="1">
                <a:cs typeface="Calibri"/>
              </a:rPr>
              <a:t>pipeflow</a:t>
            </a:r>
            <a:r>
              <a:rPr lang="en-GB" dirty="0">
                <a:cs typeface="Calibri"/>
              </a:rPr>
              <a:t>, test and optimise each bit of the flow. Might sound opposite of agile (slow, in-depth), but by going this deep you are able to find the success and failure points quickly and move forward with clarity and confidence rather than guesswork.</a:t>
            </a:r>
          </a:p>
        </p:txBody>
      </p:sp>
      <p:sp>
        <p:nvSpPr>
          <p:cNvPr id="4" name="Slide Number Placeholder 3"/>
          <p:cNvSpPr>
            <a:spLocks noGrp="1"/>
          </p:cNvSpPr>
          <p:nvPr>
            <p:ph type="sldNum" sz="quarter" idx="5"/>
          </p:nvPr>
        </p:nvSpPr>
        <p:spPr/>
        <p:txBody>
          <a:bodyPr/>
          <a:lstStyle/>
          <a:p>
            <a:fld id="{19EAB681-DEA3-4AA9-9C53-31D198718E3D}" type="slidenum">
              <a:rPr lang="en-GB"/>
              <a:t>6</a:t>
            </a:fld>
            <a:endParaRPr lang="en-GB"/>
          </a:p>
        </p:txBody>
      </p:sp>
    </p:spTree>
    <p:extLst>
      <p:ext uri="{BB962C8B-B14F-4D97-AF65-F5344CB8AC3E}">
        <p14:creationId xmlns:p14="http://schemas.microsoft.com/office/powerpoint/2010/main" val="159498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Sarah: radio times example</a:t>
            </a:r>
          </a:p>
          <a:p>
            <a:r>
              <a:rPr lang="en-GB" dirty="0"/>
              <a:t>(masters of scale – </a:t>
            </a:r>
            <a:r>
              <a:rPr lang="en-GB" dirty="0" err="1"/>
              <a:t>airbnb</a:t>
            </a:r>
            <a:r>
              <a:rPr lang="en-GB" dirty="0"/>
              <a:t> founder) Ask users not what would it take to make this better? But what it take to make everyone you know sign up to this? Or for you to tell everyone you know to sign up? Or what would surprise you?</a:t>
            </a:r>
            <a:endParaRPr lang="en-US" dirty="0"/>
          </a:p>
        </p:txBody>
      </p:sp>
      <p:sp>
        <p:nvSpPr>
          <p:cNvPr id="4" name="Slide Number Placeholder 3"/>
          <p:cNvSpPr>
            <a:spLocks noGrp="1"/>
          </p:cNvSpPr>
          <p:nvPr>
            <p:ph type="sldNum" sz="quarter" idx="5"/>
          </p:nvPr>
        </p:nvSpPr>
        <p:spPr/>
        <p:txBody>
          <a:bodyPr/>
          <a:lstStyle/>
          <a:p>
            <a:fld id="{19EAB681-DEA3-4AA9-9C53-31D198718E3D}" type="slidenum">
              <a:rPr lang="en-GB"/>
              <a:t>16</a:t>
            </a:fld>
            <a:endParaRPr lang="en-GB"/>
          </a:p>
        </p:txBody>
      </p:sp>
    </p:spTree>
    <p:extLst>
      <p:ext uri="{BB962C8B-B14F-4D97-AF65-F5344CB8AC3E}">
        <p14:creationId xmlns:p14="http://schemas.microsoft.com/office/powerpoint/2010/main" val="2062120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Ask everyone to pick one of these problems: </a:t>
            </a:r>
          </a:p>
          <a:p>
            <a:r>
              <a:rPr lang="en-US" dirty="0">
                <a:cs typeface="Calibri"/>
              </a:rPr>
              <a:t>Loosing older audiences</a:t>
            </a:r>
            <a:endParaRPr lang="en-US" dirty="0"/>
          </a:p>
          <a:p>
            <a:r>
              <a:rPr lang="en-US" dirty="0">
                <a:cs typeface="Calibri"/>
              </a:rPr>
              <a:t>Venues putting up prices to try and recoup prices lost in pandemic (closing down markets in process)</a:t>
            </a:r>
          </a:p>
          <a:p>
            <a:r>
              <a:rPr lang="en-US" dirty="0">
                <a:cs typeface="Calibri"/>
              </a:rPr>
              <a:t>Pricing of tickets in cost of living crises </a:t>
            </a:r>
          </a:p>
        </p:txBody>
      </p:sp>
      <p:sp>
        <p:nvSpPr>
          <p:cNvPr id="4" name="Slide Number Placeholder 3"/>
          <p:cNvSpPr>
            <a:spLocks noGrp="1"/>
          </p:cNvSpPr>
          <p:nvPr>
            <p:ph type="sldNum" sz="quarter" idx="5"/>
          </p:nvPr>
        </p:nvSpPr>
        <p:spPr/>
        <p:txBody>
          <a:bodyPr/>
          <a:lstStyle/>
          <a:p>
            <a:fld id="{19EAB681-DEA3-4AA9-9C53-31D198718E3D}" type="slidenum">
              <a:rPr lang="en-GB"/>
              <a:t>17</a:t>
            </a:fld>
            <a:endParaRPr lang="en-GB"/>
          </a:p>
        </p:txBody>
      </p:sp>
    </p:spTree>
    <p:extLst>
      <p:ext uri="{BB962C8B-B14F-4D97-AF65-F5344CB8AC3E}">
        <p14:creationId xmlns:p14="http://schemas.microsoft.com/office/powerpoint/2010/main" val="115388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Example from MP: we wanted to create website from scratch. Could have done it traditional way (spend month working out all the different bits we need, developer works on it, delivers it after few months, and we go 'but hang on' that's not what we wanted, this bit doesn't work). Instead break it down into sprints that we work on together collaboratively with developer. Meant we went from nothing to website in 2 months. Fail fast example: first alpha site, emailed patrons already signed up 'we've gone live and we're welcoming donations. Didn't work. Some tech thing to do with user registration – fine when we tested it, but not for external users. Quickly fixed in a day. Yes embarrassing, but better this way with small handful of people than on big launch day.</a:t>
            </a:r>
          </a:p>
        </p:txBody>
      </p:sp>
      <p:sp>
        <p:nvSpPr>
          <p:cNvPr id="4" name="Slide Number Placeholder 3"/>
          <p:cNvSpPr>
            <a:spLocks noGrp="1"/>
          </p:cNvSpPr>
          <p:nvPr>
            <p:ph type="sldNum" sz="quarter" idx="5"/>
          </p:nvPr>
        </p:nvSpPr>
        <p:spPr/>
        <p:txBody>
          <a:bodyPr/>
          <a:lstStyle/>
          <a:p>
            <a:fld id="{19EAB681-DEA3-4AA9-9C53-31D198718E3D}" type="slidenum">
              <a:t>7</a:t>
            </a:fld>
            <a:endParaRPr lang="en-GB"/>
          </a:p>
        </p:txBody>
      </p:sp>
    </p:spTree>
    <p:extLst>
      <p:ext uri="{BB962C8B-B14F-4D97-AF65-F5344CB8AC3E}">
        <p14:creationId xmlns:p14="http://schemas.microsoft.com/office/powerpoint/2010/main" val="50044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goal of an MVP is to begin the process of learning, not end it. It's deliberately unpolished, deliberate simple, small-scale or hands on. Its goal is to test your hypotheses. Once you have learnings then you can 'prettify' it or scale it.</a:t>
            </a:r>
            <a:endParaRPr lang="en-GB" dirty="0">
              <a:cs typeface="Calibri"/>
            </a:endParaRPr>
          </a:p>
          <a:p>
            <a:r>
              <a:rPr lang="en-GB" dirty="0">
                <a:cs typeface="Calibri"/>
              </a:rPr>
              <a:t>A hands-on (concierge) example = moments of joy here at BAFA festival. </a:t>
            </a:r>
          </a:p>
          <a:p>
            <a:r>
              <a:rPr lang="en-GB" dirty="0">
                <a:cs typeface="Calibri"/>
              </a:rPr>
              <a:t>Sarah to think of festival MVP example e.g. want to know how a new genre/type of artists might land with festival audience.</a:t>
            </a:r>
            <a:r>
              <a:rPr lang="en-GB" dirty="0"/>
              <a:t> Do you need to wait for festival to try it? Could you show a video of artist to a focus group, or test engagement with social media ads?</a:t>
            </a:r>
            <a:endParaRPr lang="en-GB" dirty="0">
              <a:cs typeface="Calibri"/>
            </a:endParaRPr>
          </a:p>
          <a:p>
            <a:endParaRPr lang="en-US" dirty="0">
              <a:cs typeface="Calibri"/>
            </a:endParaRPr>
          </a:p>
          <a:p>
            <a:r>
              <a:rPr lang="en-US" dirty="0">
                <a:cs typeface="Calibri"/>
              </a:rPr>
              <a:t>Sarah to ask: </a:t>
            </a:r>
            <a:r>
              <a:rPr lang="en-GB" dirty="0"/>
              <a:t>Can you run different sprints simultaneously? What's timing of a sprint?</a:t>
            </a:r>
            <a:endParaRPr lang="en-US" dirty="0">
              <a:cs typeface="Calibri"/>
            </a:endParaRPr>
          </a:p>
        </p:txBody>
      </p:sp>
      <p:sp>
        <p:nvSpPr>
          <p:cNvPr id="4" name="Slide Number Placeholder 3"/>
          <p:cNvSpPr>
            <a:spLocks noGrp="1"/>
          </p:cNvSpPr>
          <p:nvPr>
            <p:ph type="sldNum" sz="quarter" idx="5"/>
          </p:nvPr>
        </p:nvSpPr>
        <p:spPr/>
        <p:txBody>
          <a:bodyPr/>
          <a:lstStyle/>
          <a:p>
            <a:fld id="{19EAB681-DEA3-4AA9-9C53-31D198718E3D}" type="slidenum">
              <a:rPr lang="en-GB"/>
              <a:t>8</a:t>
            </a:fld>
            <a:endParaRPr lang="en-GB"/>
          </a:p>
        </p:txBody>
      </p:sp>
    </p:spTree>
    <p:extLst>
      <p:ext uri="{BB962C8B-B14F-4D97-AF65-F5344CB8AC3E}">
        <p14:creationId xmlns:p14="http://schemas.microsoft.com/office/powerpoint/2010/main" val="202801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Sarah to </a:t>
            </a:r>
            <a:r>
              <a:rPr lang="en-US" dirty="0" err="1">
                <a:cs typeface="Calibri"/>
              </a:rPr>
              <a:t>emphasise</a:t>
            </a:r>
            <a:r>
              <a:rPr lang="en-US" dirty="0">
                <a:cs typeface="Calibri"/>
              </a:rPr>
              <a:t> the mindset aspect and touch on:</a:t>
            </a:r>
          </a:p>
          <a:p>
            <a:pPr marL="171450" indent="-171450">
              <a:lnSpc>
                <a:spcPct val="90000"/>
              </a:lnSpc>
              <a:spcBef>
                <a:spcPts val="1000"/>
              </a:spcBef>
              <a:buFont typeface="Arial"/>
              <a:buChar char="•"/>
            </a:pPr>
            <a:r>
              <a:rPr lang="en-GB" dirty="0"/>
              <a:t>Doing things joyfully</a:t>
            </a:r>
            <a:endParaRPr lang="en-US"/>
          </a:p>
          <a:p>
            <a:pPr marL="171450" indent="-171450">
              <a:lnSpc>
                <a:spcPct val="90000"/>
              </a:lnSpc>
              <a:spcBef>
                <a:spcPts val="1000"/>
              </a:spcBef>
              <a:buFont typeface="Arial"/>
              <a:buChar char="•"/>
            </a:pPr>
            <a:r>
              <a:rPr lang="en-GB" dirty="0"/>
              <a:t>In arts we have a tendency towards perfection and it can hold us back</a:t>
            </a:r>
            <a:endParaRPr lang="en-US" dirty="0"/>
          </a:p>
        </p:txBody>
      </p:sp>
      <p:sp>
        <p:nvSpPr>
          <p:cNvPr id="4" name="Slide Number Placeholder 3"/>
          <p:cNvSpPr>
            <a:spLocks noGrp="1"/>
          </p:cNvSpPr>
          <p:nvPr>
            <p:ph type="sldNum" sz="quarter" idx="5"/>
          </p:nvPr>
        </p:nvSpPr>
        <p:spPr/>
        <p:txBody>
          <a:bodyPr/>
          <a:lstStyle/>
          <a:p>
            <a:fld id="{19EAB681-DEA3-4AA9-9C53-31D198718E3D}" type="slidenum">
              <a:rPr lang="en-GB"/>
              <a:t>9</a:t>
            </a:fld>
            <a:endParaRPr lang="en-GB"/>
          </a:p>
        </p:txBody>
      </p:sp>
    </p:spTree>
    <p:extLst>
      <p:ext uri="{BB962C8B-B14F-4D97-AF65-F5344CB8AC3E}">
        <p14:creationId xmlns:p14="http://schemas.microsoft.com/office/powerpoint/2010/main" val="126859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analogy – ultimate destination get across this continent = the vision</a:t>
            </a:r>
            <a:endParaRPr lang="en-US" dirty="0"/>
          </a:p>
          <a:p>
            <a:r>
              <a:rPr lang="en-GB" dirty="0"/>
              <a:t>Strategy = we’re going to do it with this team, over this time scale, we’re going to need to cross grassland, water, desert.</a:t>
            </a:r>
            <a:endParaRPr lang="en-US" dirty="0"/>
          </a:p>
          <a:p>
            <a:r>
              <a:rPr lang="en-GB" dirty="0"/>
              <a:t>Product (output) ok grassland first – we're going to walk, no that didn’t work needs to be faster, we’re going to cycle. Cycling going well, but now we need more puncture repair kits (didn’t need them for walking so didn’t plan for that)</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9EAB681-DEA3-4AA9-9C53-31D198718E3D}" type="slidenum">
              <a:rPr lang="en-GB"/>
              <a:t>11</a:t>
            </a:fld>
            <a:endParaRPr lang="en-GB"/>
          </a:p>
        </p:txBody>
      </p:sp>
    </p:spTree>
    <p:extLst>
      <p:ext uri="{BB962C8B-B14F-4D97-AF65-F5344CB8AC3E}">
        <p14:creationId xmlns:p14="http://schemas.microsoft.com/office/powerpoint/2010/main" val="177143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‘events’ loose term – anything associated with the festival, might be headline event, equally an education workshop, a post-event drink in the bar, even a board meeting. Why is this thing important and essential?</a:t>
            </a:r>
          </a:p>
          <a:p>
            <a:endParaRPr lang="en-GB" dirty="0">
              <a:cs typeface="Calibri"/>
            </a:endParaRPr>
          </a:p>
          <a:p>
            <a:r>
              <a:rPr lang="en-GB" dirty="0"/>
              <a:t>MP's vision: I want to live in a world where composers are valued and can thrive</a:t>
            </a:r>
          </a:p>
        </p:txBody>
      </p:sp>
      <p:sp>
        <p:nvSpPr>
          <p:cNvPr id="4" name="Slide Number Placeholder 3"/>
          <p:cNvSpPr>
            <a:spLocks noGrp="1"/>
          </p:cNvSpPr>
          <p:nvPr>
            <p:ph type="sldNum" sz="quarter" idx="5"/>
          </p:nvPr>
        </p:nvSpPr>
        <p:spPr/>
        <p:txBody>
          <a:bodyPr/>
          <a:lstStyle/>
          <a:p>
            <a:fld id="{19EAB681-DEA3-4AA9-9C53-31D198718E3D}" type="slidenum">
              <a:t>12</a:t>
            </a:fld>
            <a:endParaRPr lang="en-GB"/>
          </a:p>
        </p:txBody>
      </p:sp>
    </p:spTree>
    <p:extLst>
      <p:ext uri="{BB962C8B-B14F-4D97-AF65-F5344CB8AC3E}">
        <p14:creationId xmlns:p14="http://schemas.microsoft.com/office/powerpoint/2010/main" val="1689140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Starting to turn vision into strategy. Values = Like growing up in a family – all different personalities and different ways of interacting with the world, but same values</a:t>
            </a:r>
            <a:endParaRPr lang="en-GB" dirty="0"/>
          </a:p>
          <a:p>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9EAB681-DEA3-4AA9-9C53-31D198718E3D}" type="slidenum">
              <a:t>13</a:t>
            </a:fld>
            <a:endParaRPr lang="en-GB"/>
          </a:p>
        </p:txBody>
      </p:sp>
    </p:spTree>
    <p:extLst>
      <p:ext uri="{BB962C8B-B14F-4D97-AF65-F5344CB8AC3E}">
        <p14:creationId xmlns:p14="http://schemas.microsoft.com/office/powerpoint/2010/main" val="35022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9EAB681-DEA3-4AA9-9C53-31D198718E3D}" type="slidenum">
              <a:rPr lang="en-GB"/>
              <a:t>14</a:t>
            </a:fld>
            <a:endParaRPr lang="en-GB"/>
          </a:p>
        </p:txBody>
      </p:sp>
    </p:spTree>
    <p:extLst>
      <p:ext uri="{BB962C8B-B14F-4D97-AF65-F5344CB8AC3E}">
        <p14:creationId xmlns:p14="http://schemas.microsoft.com/office/powerpoint/2010/main" val="3892613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do you know you're on the right track?</a:t>
            </a:r>
          </a:p>
          <a:p>
            <a:r>
              <a:rPr lang="en-US" dirty="0">
                <a:cs typeface="Calibri"/>
              </a:rPr>
              <a:t>Example: chairman of Lichfield Festival loved Katherine Jenkins, he and I'm sure many of the audience would have loved it if we'd booked her. I had reservations. Quite apart from cost, I don't rate her artistically. Is that me being snobbish? Is the job of a programmer to 'maintain artistic standards' but what even are those standards? Why do they matter? </a:t>
            </a:r>
          </a:p>
          <a:p>
            <a:r>
              <a:rPr lang="en-US" dirty="0">
                <a:cs typeface="Calibri"/>
              </a:rPr>
              <a:t>Nonetheless, we are creating festivals for people (all stakeholders: audience, artists, education beneficiaries etc.) so we should listen to them if we want the festival to succeed. Doesn't mean we have to take on board everything they suggest, but we should understand them. </a:t>
            </a:r>
          </a:p>
          <a:p>
            <a:r>
              <a:rPr lang="en-US" dirty="0">
                <a:cs typeface="Calibri"/>
              </a:rPr>
              <a:t>Lean Startup </a:t>
            </a:r>
            <a:r>
              <a:rPr lang="en-GB" dirty="0"/>
              <a:t>‘We adopted the view that our job was to find a synthesis between our vision and what customers would accept; it wasn't to capitulate to what customers thought they wanted or tell customers what they ought to want.’</a:t>
            </a:r>
            <a:endParaRPr lang="en-US" dirty="0"/>
          </a:p>
          <a:p>
            <a:r>
              <a:rPr lang="en-US" dirty="0">
                <a:cs typeface="Calibri"/>
              </a:rPr>
              <a:t>We'd love to open up debate, but not enough time here.</a:t>
            </a:r>
          </a:p>
        </p:txBody>
      </p:sp>
      <p:sp>
        <p:nvSpPr>
          <p:cNvPr id="4" name="Slide Number Placeholder 3"/>
          <p:cNvSpPr>
            <a:spLocks noGrp="1"/>
          </p:cNvSpPr>
          <p:nvPr>
            <p:ph type="sldNum" sz="quarter" idx="5"/>
          </p:nvPr>
        </p:nvSpPr>
        <p:spPr/>
        <p:txBody>
          <a:bodyPr/>
          <a:lstStyle/>
          <a:p>
            <a:fld id="{19EAB681-DEA3-4AA9-9C53-31D198718E3D}" type="slidenum">
              <a:rPr lang="en-GB"/>
              <a:t>15</a:t>
            </a:fld>
            <a:endParaRPr lang="en-GB"/>
          </a:p>
        </p:txBody>
      </p:sp>
    </p:spTree>
    <p:extLst>
      <p:ext uri="{BB962C8B-B14F-4D97-AF65-F5344CB8AC3E}">
        <p14:creationId xmlns:p14="http://schemas.microsoft.com/office/powerpoint/2010/main" val="3437940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18/11/2022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18/11/2022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18/11/2022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Sonia.stevenson@soundandmusic.org"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mailto:sarah.gee@spitalfieldsmusic.org.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musicpatron.com/"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cs typeface="Calibri Light"/>
              </a:rPr>
              <a:t>Failing Fast</a:t>
            </a:r>
            <a:endParaRPr lang="en-GB" dirty="0"/>
          </a:p>
        </p:txBody>
      </p:sp>
      <p:sp>
        <p:nvSpPr>
          <p:cNvPr id="3" name="Subtitle 2"/>
          <p:cNvSpPr>
            <a:spLocks noGrp="1"/>
          </p:cNvSpPr>
          <p:nvPr>
            <p:ph type="subTitle" idx="1"/>
          </p:nvPr>
        </p:nvSpPr>
        <p:spPr/>
        <p:txBody>
          <a:bodyPr vert="horz" lIns="91440" tIns="45720" rIns="91440" bIns="45720" rtlCol="0" anchor="t">
            <a:normAutofit fontScale="92500" lnSpcReduction="10000"/>
          </a:bodyPr>
          <a:lstStyle/>
          <a:p>
            <a:r>
              <a:rPr lang="en-GB" dirty="0">
                <a:ea typeface="+mn-lt"/>
                <a:cs typeface="+mn-lt"/>
              </a:rPr>
              <a:t>Helping festivals navigate new ways of creative practice, </a:t>
            </a:r>
            <a:endParaRPr lang="en-US" dirty="0">
              <a:ea typeface="+mn-lt"/>
              <a:cs typeface="+mn-lt"/>
            </a:endParaRPr>
          </a:p>
          <a:p>
            <a:r>
              <a:rPr lang="en-GB" dirty="0">
                <a:ea typeface="+mn-lt"/>
                <a:cs typeface="+mn-lt"/>
              </a:rPr>
              <a:t>including MPV solutions and agile working</a:t>
            </a:r>
            <a:endParaRPr lang="en-US" dirty="0">
              <a:ea typeface="+mn-lt"/>
              <a:cs typeface="+mn-lt"/>
            </a:endParaRPr>
          </a:p>
          <a:p>
            <a:endParaRPr lang="en-GB" dirty="0">
              <a:cs typeface="Calibri"/>
            </a:endParaRPr>
          </a:p>
          <a:p>
            <a:r>
              <a:rPr lang="en-GB" dirty="0">
                <a:cs typeface="Calibri"/>
              </a:rPr>
              <a:t>Sarah Gee and Sonia Stevenson</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F1668B4-61E0-C7D9-835F-55F81DF92D44}"/>
              </a:ext>
            </a:extLst>
          </p:cNvPr>
          <p:cNvSpPr txBox="1">
            <a:spLocks/>
          </p:cNvSpPr>
          <p:nvPr/>
        </p:nvSpPr>
        <p:spPr>
          <a:xfrm>
            <a:off x="4951054" y="1489494"/>
            <a:ext cx="6586489" cy="37854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Calibri Light"/>
                <a:cs typeface="Calibri Light"/>
              </a:rPr>
              <a:t>‘Living start-up is a new way of looking at the development of innovative new products that </a:t>
            </a:r>
            <a:r>
              <a:rPr lang="en-US" sz="3600" dirty="0" err="1">
                <a:latin typeface="Calibri Light"/>
                <a:cs typeface="Calibri Light"/>
              </a:rPr>
              <a:t>emphasises</a:t>
            </a:r>
            <a:r>
              <a:rPr lang="en-US" sz="3600" dirty="0">
                <a:latin typeface="Calibri Light"/>
                <a:cs typeface="Calibri Light"/>
              </a:rPr>
              <a:t> the first iteration and customer insight, a huge vision, and great ambition, all at the same time.’</a:t>
            </a:r>
          </a:p>
          <a:p>
            <a:endParaRPr lang="en-US" sz="2000"/>
          </a:p>
        </p:txBody>
      </p:sp>
      <p:pic>
        <p:nvPicPr>
          <p:cNvPr id="4" name="Picture 4" descr="A picture containing text&#10;&#10;Description automatically generated">
            <a:extLst>
              <a:ext uri="{FF2B5EF4-FFF2-40B4-BE49-F238E27FC236}">
                <a16:creationId xmlns:a16="http://schemas.microsoft.com/office/drawing/2014/main" id="{93AF0BB2-97BE-A49D-DBE2-F8ABEB3C6C4F}"/>
              </a:ext>
            </a:extLst>
          </p:cNvPr>
          <p:cNvPicPr>
            <a:picLocks noGrp="1" noChangeAspect="1"/>
          </p:cNvPicPr>
          <p:nvPr>
            <p:ph idx="1"/>
          </p:nvPr>
        </p:nvPicPr>
        <p:blipFill rotWithShape="1">
          <a:blip r:embed="rId2"/>
          <a:srcRect t="1866" b="4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BD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90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4">
            <a:extLst>
              <a:ext uri="{FF2B5EF4-FFF2-40B4-BE49-F238E27FC236}">
                <a16:creationId xmlns:a16="http://schemas.microsoft.com/office/drawing/2014/main" id="{D75E9395-61CD-F932-A59B-B2CBD6267C27}"/>
              </a:ext>
            </a:extLst>
          </p:cNvPr>
          <p:cNvGraphicFramePr/>
          <p:nvPr>
            <p:extLst>
              <p:ext uri="{D42A27DB-BD31-4B8C-83A1-F6EECF244321}">
                <p14:modId xmlns:p14="http://schemas.microsoft.com/office/powerpoint/2010/main" val="169650803"/>
              </p:ext>
            </p:extLst>
          </p:nvPr>
        </p:nvGraphicFramePr>
        <p:xfrm>
          <a:off x="-1150188" y="593786"/>
          <a:ext cx="7404339" cy="5756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8" name="TextBox 157">
            <a:extLst>
              <a:ext uri="{FF2B5EF4-FFF2-40B4-BE49-F238E27FC236}">
                <a16:creationId xmlns:a16="http://schemas.microsoft.com/office/drawing/2014/main" id="{1B07E998-79CE-8309-C75C-56C433D593DF}"/>
              </a:ext>
            </a:extLst>
          </p:cNvPr>
          <p:cNvSpPr txBox="1"/>
          <p:nvPr/>
        </p:nvSpPr>
        <p:spPr>
          <a:xfrm>
            <a:off x="4551872" y="1058174"/>
            <a:ext cx="43822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Doesn't change </a:t>
            </a:r>
            <a:endParaRPr lang="en-GB" sz="2400" dirty="0">
              <a:cs typeface="Calibri"/>
            </a:endParaRPr>
          </a:p>
        </p:txBody>
      </p:sp>
      <p:sp>
        <p:nvSpPr>
          <p:cNvPr id="159" name="TextBox 158">
            <a:extLst>
              <a:ext uri="{FF2B5EF4-FFF2-40B4-BE49-F238E27FC236}">
                <a16:creationId xmlns:a16="http://schemas.microsoft.com/office/drawing/2014/main" id="{7AB9EA11-52C3-0B21-21BB-CB5083221BEA}"/>
              </a:ext>
            </a:extLst>
          </p:cNvPr>
          <p:cNvSpPr txBox="1"/>
          <p:nvPr/>
        </p:nvSpPr>
        <p:spPr>
          <a:xfrm>
            <a:off x="4551871" y="2884098"/>
            <a:ext cx="53311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ea typeface="+mn-lt"/>
                <a:cs typeface="+mn-lt"/>
              </a:rPr>
              <a:t>Can change</a:t>
            </a:r>
            <a:endParaRPr lang="en-US" dirty="0"/>
          </a:p>
          <a:p>
            <a:r>
              <a:rPr lang="en-GB" sz="2400" dirty="0">
                <a:ea typeface="+mn-lt"/>
                <a:cs typeface="+mn-lt"/>
              </a:rPr>
              <a:t>but not much unless pivot is needed </a:t>
            </a:r>
            <a:br>
              <a:rPr lang="en-GB" sz="2400" dirty="0">
                <a:ea typeface="+mn-lt"/>
                <a:cs typeface="+mn-lt"/>
              </a:rPr>
            </a:br>
            <a:r>
              <a:rPr lang="en-GB" sz="2400" dirty="0">
                <a:ea typeface="+mn-lt"/>
                <a:cs typeface="+mn-lt"/>
              </a:rPr>
              <a:t>e.g. covid move online</a:t>
            </a:r>
            <a:endParaRPr lang="en-GB"/>
          </a:p>
        </p:txBody>
      </p:sp>
      <p:sp>
        <p:nvSpPr>
          <p:cNvPr id="160" name="TextBox 159">
            <a:extLst>
              <a:ext uri="{FF2B5EF4-FFF2-40B4-BE49-F238E27FC236}">
                <a16:creationId xmlns:a16="http://schemas.microsoft.com/office/drawing/2014/main" id="{71F5AB82-38D0-6420-1856-EF620964CBF3}"/>
              </a:ext>
            </a:extLst>
          </p:cNvPr>
          <p:cNvSpPr txBox="1"/>
          <p:nvPr/>
        </p:nvSpPr>
        <p:spPr>
          <a:xfrm>
            <a:off x="4551870" y="5285116"/>
            <a:ext cx="55755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ea typeface="+mn-lt"/>
                <a:cs typeface="+mn-lt"/>
              </a:rPr>
              <a:t>Changes constantly based on optimisation</a:t>
            </a:r>
            <a:endParaRPr lang="en-US" dirty="0"/>
          </a:p>
        </p:txBody>
      </p:sp>
    </p:spTree>
    <p:extLst>
      <p:ext uri="{BB962C8B-B14F-4D97-AF65-F5344CB8AC3E}">
        <p14:creationId xmlns:p14="http://schemas.microsoft.com/office/powerpoint/2010/main" val="64264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ilhouette watching the bright night sky">
            <a:extLst>
              <a:ext uri="{FF2B5EF4-FFF2-40B4-BE49-F238E27FC236}">
                <a16:creationId xmlns:a16="http://schemas.microsoft.com/office/drawing/2014/main" id="{09D50D3A-82AB-0E97-FF20-D8E7390A9288}"/>
              </a:ext>
            </a:extLst>
          </p:cNvPr>
          <p:cNvPicPr>
            <a:picLocks noChangeAspect="1"/>
          </p:cNvPicPr>
          <p:nvPr/>
        </p:nvPicPr>
        <p:blipFill rotWithShape="1">
          <a:blip r:embed="rId3"/>
          <a:srcRect l="12690" t="9090" r="10720" b="8"/>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16855F-C7CD-ACF5-26F2-CD4A03B116E2}"/>
              </a:ext>
            </a:extLst>
          </p:cNvPr>
          <p:cNvSpPr>
            <a:spLocks noGrp="1"/>
          </p:cNvSpPr>
          <p:nvPr>
            <p:ph type="title"/>
          </p:nvPr>
        </p:nvSpPr>
        <p:spPr>
          <a:xfrm>
            <a:off x="371094" y="1161288"/>
            <a:ext cx="3438144" cy="1124712"/>
          </a:xfrm>
        </p:spPr>
        <p:txBody>
          <a:bodyPr anchor="b">
            <a:normAutofit/>
          </a:bodyPr>
          <a:lstStyle/>
          <a:p>
            <a:r>
              <a:rPr lang="en-GB" sz="2800" dirty="0">
                <a:cs typeface="Calibri Light"/>
              </a:rPr>
              <a:t>Your north star / </a:t>
            </a:r>
            <a:br>
              <a:rPr lang="en-GB" sz="2800" dirty="0">
                <a:cs typeface="Calibri Light"/>
              </a:rPr>
            </a:br>
            <a:r>
              <a:rPr lang="en-GB" sz="2800" dirty="0">
                <a:cs typeface="Calibri Light"/>
              </a:rPr>
              <a:t>Your vision</a:t>
            </a:r>
            <a:endParaRPr lang="en-GB" sz="28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41AD3EC-EB8F-DA7E-BBA2-C57AAFA4DDA5}"/>
              </a:ext>
            </a:extLst>
          </p:cNvPr>
          <p:cNvSpPr>
            <a:spLocks noGrp="1"/>
          </p:cNvSpPr>
          <p:nvPr>
            <p:ph idx="1"/>
          </p:nvPr>
        </p:nvSpPr>
        <p:spPr>
          <a:xfrm>
            <a:off x="371094" y="2718054"/>
            <a:ext cx="4359056" cy="3566691"/>
          </a:xfrm>
        </p:spPr>
        <p:txBody>
          <a:bodyPr vert="horz" lIns="91440" tIns="45720" rIns="91440" bIns="45720" rtlCol="0" anchor="t">
            <a:noAutofit/>
          </a:bodyPr>
          <a:lstStyle/>
          <a:p>
            <a:pPr marL="0" indent="0">
              <a:buNone/>
            </a:pPr>
            <a:r>
              <a:rPr lang="en-GB" sz="2400" dirty="0">
                <a:ea typeface="+mn-lt"/>
                <a:cs typeface="+mn-lt"/>
              </a:rPr>
              <a:t>Imagine you can only put on 3 festival events, what would they be and why?</a:t>
            </a:r>
          </a:p>
          <a:p>
            <a:pPr marL="0" indent="0">
              <a:buNone/>
            </a:pPr>
            <a:endParaRPr lang="en-GB" sz="2400" dirty="0">
              <a:ea typeface="+mn-lt"/>
              <a:cs typeface="+mn-lt"/>
            </a:endParaRPr>
          </a:p>
          <a:p>
            <a:pPr marL="0" indent="0">
              <a:buNone/>
            </a:pPr>
            <a:r>
              <a:rPr lang="en-GB" sz="2400" dirty="0">
                <a:ea typeface="+mn-lt"/>
                <a:cs typeface="+mn-lt"/>
              </a:rPr>
              <a:t>I want to live in a world where...</a:t>
            </a:r>
          </a:p>
          <a:p>
            <a:pPr marL="0" indent="0">
              <a:buNone/>
            </a:pPr>
            <a:endParaRPr lang="en-GB" sz="2400" dirty="0">
              <a:ea typeface="+mn-lt"/>
              <a:cs typeface="+mn-lt"/>
            </a:endParaRPr>
          </a:p>
          <a:p>
            <a:pPr marL="0" indent="0">
              <a:buNone/>
            </a:pPr>
            <a:r>
              <a:rPr lang="en-GB" sz="2400" dirty="0">
                <a:ea typeface="+mn-lt"/>
                <a:cs typeface="+mn-lt"/>
              </a:rPr>
              <a:t>Take 4 mins to write them down</a:t>
            </a:r>
          </a:p>
          <a:p>
            <a:endParaRPr lang="en-GB" sz="1700">
              <a:ea typeface="+mn-lt"/>
              <a:cs typeface="+mn-lt"/>
            </a:endParaRPr>
          </a:p>
        </p:txBody>
      </p:sp>
    </p:spTree>
    <p:extLst>
      <p:ext uri="{BB962C8B-B14F-4D97-AF65-F5344CB8AC3E}">
        <p14:creationId xmlns:p14="http://schemas.microsoft.com/office/powerpoint/2010/main" val="110378755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8D5E-8A9E-829A-1CF2-9CA276596C79}"/>
              </a:ext>
            </a:extLst>
          </p:cNvPr>
          <p:cNvSpPr>
            <a:spLocks noGrp="1"/>
          </p:cNvSpPr>
          <p:nvPr>
            <p:ph type="title"/>
          </p:nvPr>
        </p:nvSpPr>
        <p:spPr>
          <a:xfrm>
            <a:off x="4965430" y="629268"/>
            <a:ext cx="6586491" cy="1286160"/>
          </a:xfrm>
        </p:spPr>
        <p:txBody>
          <a:bodyPr anchor="b">
            <a:normAutofit/>
          </a:bodyPr>
          <a:lstStyle/>
          <a:p>
            <a:r>
              <a:rPr lang="en-GB">
                <a:cs typeface="Calibri Light"/>
              </a:rPr>
              <a:t>Your values</a:t>
            </a:r>
            <a:endParaRPr lang="en-GB"/>
          </a:p>
        </p:txBody>
      </p:sp>
      <p:sp>
        <p:nvSpPr>
          <p:cNvPr id="3" name="Content Placeholder 2">
            <a:extLst>
              <a:ext uri="{FF2B5EF4-FFF2-40B4-BE49-F238E27FC236}">
                <a16:creationId xmlns:a16="http://schemas.microsoft.com/office/drawing/2014/main" id="{5B1564EB-2BB6-3641-C700-BE8998675CF4}"/>
              </a:ext>
            </a:extLst>
          </p:cNvPr>
          <p:cNvSpPr>
            <a:spLocks noGrp="1"/>
          </p:cNvSpPr>
          <p:nvPr>
            <p:ph idx="1"/>
          </p:nvPr>
        </p:nvSpPr>
        <p:spPr>
          <a:xfrm>
            <a:off x="4965431" y="2395268"/>
            <a:ext cx="6586489" cy="3785419"/>
          </a:xfrm>
        </p:spPr>
        <p:txBody>
          <a:bodyPr vert="horz" lIns="91440" tIns="45720" rIns="91440" bIns="45720" rtlCol="0" anchor="t">
            <a:noAutofit/>
          </a:bodyPr>
          <a:lstStyle/>
          <a:p>
            <a:pPr marL="0" indent="0">
              <a:buNone/>
            </a:pPr>
            <a:r>
              <a:rPr lang="en-GB" sz="2400" dirty="0">
                <a:cs typeface="Calibri"/>
              </a:rPr>
              <a:t>What are the values that will remain true regardless of how you realise the vision and who is realising it?</a:t>
            </a:r>
          </a:p>
          <a:p>
            <a:pPr marL="0" indent="0">
              <a:buNone/>
            </a:pPr>
            <a:endParaRPr lang="en-GB" sz="2400" dirty="0">
              <a:cs typeface="Calibri"/>
            </a:endParaRPr>
          </a:p>
          <a:p>
            <a:pPr marL="0" indent="0">
              <a:buNone/>
            </a:pPr>
            <a:r>
              <a:rPr lang="en-GB" sz="2400" dirty="0">
                <a:ea typeface="+mn-lt"/>
                <a:cs typeface="+mn-lt"/>
              </a:rPr>
              <a:t>Music Patron's values: </a:t>
            </a:r>
          </a:p>
          <a:p>
            <a:pPr marL="0" indent="0">
              <a:buNone/>
            </a:pPr>
            <a:r>
              <a:rPr lang="en-GB" sz="2400" dirty="0">
                <a:ea typeface="+mn-lt"/>
                <a:cs typeface="+mn-lt"/>
              </a:rPr>
              <a:t>Joy</a:t>
            </a:r>
          </a:p>
          <a:p>
            <a:pPr marL="0" indent="0">
              <a:buNone/>
            </a:pPr>
            <a:r>
              <a:rPr lang="en-GB" sz="2400" dirty="0">
                <a:ea typeface="+mn-lt"/>
                <a:cs typeface="+mn-lt"/>
              </a:rPr>
              <a:t>Authenticity</a:t>
            </a:r>
          </a:p>
          <a:p>
            <a:pPr marL="0" indent="0">
              <a:buNone/>
            </a:pPr>
            <a:r>
              <a:rPr lang="en-GB" sz="2400" dirty="0">
                <a:ea typeface="+mn-lt"/>
                <a:cs typeface="+mn-lt"/>
              </a:rPr>
              <a:t>Trust</a:t>
            </a:r>
          </a:p>
          <a:p>
            <a:pPr marL="0" indent="0">
              <a:buNone/>
            </a:pPr>
            <a:r>
              <a:rPr lang="en-GB" sz="2400" dirty="0">
                <a:ea typeface="+mn-lt"/>
                <a:cs typeface="+mn-lt"/>
              </a:rPr>
              <a:t>Connection</a:t>
            </a:r>
          </a:p>
          <a:p>
            <a:pPr marL="0" indent="0">
              <a:buNone/>
            </a:pPr>
            <a:r>
              <a:rPr lang="en-GB" sz="2400" dirty="0">
                <a:ea typeface="+mn-lt"/>
                <a:cs typeface="+mn-lt"/>
              </a:rPr>
              <a:t>Playful experimentation</a:t>
            </a:r>
          </a:p>
        </p:txBody>
      </p:sp>
      <p:pic>
        <p:nvPicPr>
          <p:cNvPr id="5" name="Picture 4" descr="Magnifying glass and question mark">
            <a:extLst>
              <a:ext uri="{FF2B5EF4-FFF2-40B4-BE49-F238E27FC236}">
                <a16:creationId xmlns:a16="http://schemas.microsoft.com/office/drawing/2014/main" id="{E817A345-B95D-A3D2-1A92-1B9793B9AE73}"/>
              </a:ext>
            </a:extLst>
          </p:cNvPr>
          <p:cNvPicPr>
            <a:picLocks noChangeAspect="1"/>
          </p:cNvPicPr>
          <p:nvPr/>
        </p:nvPicPr>
        <p:blipFill rotWithShape="1">
          <a:blip r:embed="rId3"/>
          <a:srcRect l="32702" r="29276"/>
          <a:stretch/>
        </p:blipFill>
        <p:spPr>
          <a:xfrm>
            <a:off x="20" y="10"/>
            <a:ext cx="4635571" cy="6857990"/>
          </a:xfrm>
          <a:prstGeom prst="rect">
            <a:avLst/>
          </a:prstGeom>
          <a:effectLst/>
        </p:spPr>
      </p:pic>
      <p:cxnSp>
        <p:nvCxnSpPr>
          <p:cNvPr id="21" name="Straight Connector 2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EA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31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61058-4E56-0810-BBC0-AA0FD0ECBF49}"/>
              </a:ext>
            </a:extLst>
          </p:cNvPr>
          <p:cNvSpPr>
            <a:spLocks noGrp="1"/>
          </p:cNvSpPr>
          <p:nvPr>
            <p:ph type="title"/>
          </p:nvPr>
        </p:nvSpPr>
        <p:spPr>
          <a:xfrm>
            <a:off x="4965430" y="629268"/>
            <a:ext cx="6586491" cy="1286160"/>
          </a:xfrm>
        </p:spPr>
        <p:txBody>
          <a:bodyPr anchor="b">
            <a:normAutofit/>
          </a:bodyPr>
          <a:lstStyle/>
          <a:p>
            <a:r>
              <a:rPr lang="en-GB">
                <a:cs typeface="Calibri Light"/>
              </a:rPr>
              <a:t>North star metric &amp; goals</a:t>
            </a:r>
            <a:endParaRPr lang="en-GB"/>
          </a:p>
        </p:txBody>
      </p:sp>
      <p:sp>
        <p:nvSpPr>
          <p:cNvPr id="3" name="Content Placeholder 2">
            <a:extLst>
              <a:ext uri="{FF2B5EF4-FFF2-40B4-BE49-F238E27FC236}">
                <a16:creationId xmlns:a16="http://schemas.microsoft.com/office/drawing/2014/main" id="{B16E17EE-4B13-42AE-7422-D5CC962A4357}"/>
              </a:ext>
            </a:extLst>
          </p:cNvPr>
          <p:cNvSpPr>
            <a:spLocks noGrp="1"/>
          </p:cNvSpPr>
          <p:nvPr>
            <p:ph idx="1"/>
          </p:nvPr>
        </p:nvSpPr>
        <p:spPr>
          <a:xfrm>
            <a:off x="4965431" y="2352136"/>
            <a:ext cx="6586489" cy="4518664"/>
          </a:xfrm>
        </p:spPr>
        <p:txBody>
          <a:bodyPr vert="horz" lIns="91440" tIns="45720" rIns="91440" bIns="45720" rtlCol="0" anchor="t">
            <a:noAutofit/>
          </a:bodyPr>
          <a:lstStyle/>
          <a:p>
            <a:r>
              <a:rPr lang="en-GB" sz="1800" b="1" dirty="0">
                <a:ea typeface="+mn-lt"/>
                <a:cs typeface="+mn-lt"/>
              </a:rPr>
              <a:t>North star metric</a:t>
            </a:r>
          </a:p>
          <a:p>
            <a:pPr marL="0" indent="0">
              <a:buNone/>
            </a:pPr>
            <a:r>
              <a:rPr lang="en-US" sz="1800" dirty="0">
                <a:ea typeface="+mn-lt"/>
                <a:cs typeface="+mn-lt"/>
              </a:rPr>
              <a:t>Number of patrons engaging with content </a:t>
            </a:r>
            <a:endParaRPr lang="en-GB" sz="1800" dirty="0">
              <a:cs typeface="Calibri"/>
            </a:endParaRPr>
          </a:p>
          <a:p>
            <a:endParaRPr lang="en-GB" sz="1800" dirty="0">
              <a:cs typeface="Calibri"/>
            </a:endParaRPr>
          </a:p>
          <a:p>
            <a:r>
              <a:rPr lang="en-GB" sz="1800" b="1" dirty="0">
                <a:cs typeface="Calibri"/>
              </a:rPr>
              <a:t>Tangible goals</a:t>
            </a:r>
          </a:p>
          <a:p>
            <a:pPr marL="0" indent="0">
              <a:buNone/>
            </a:pPr>
            <a:r>
              <a:rPr lang="en-GB" sz="1800" dirty="0">
                <a:ea typeface="+mn-lt"/>
                <a:cs typeface="+mn-lt"/>
              </a:rPr>
              <a:t>5000 patrons by end of 2025 in order to be self-sustaining </a:t>
            </a:r>
          </a:p>
          <a:p>
            <a:pPr marL="0" indent="0">
              <a:buNone/>
            </a:pPr>
            <a:r>
              <a:rPr lang="en-GB" sz="1800" dirty="0">
                <a:cs typeface="Calibri"/>
              </a:rPr>
              <a:t>100+ composers by end of 2025</a:t>
            </a:r>
          </a:p>
          <a:p>
            <a:pPr marL="0" indent="0">
              <a:buNone/>
            </a:pPr>
            <a:endParaRPr lang="en-GB" sz="1800" dirty="0">
              <a:cs typeface="Calibri"/>
            </a:endParaRPr>
          </a:p>
          <a:p>
            <a:r>
              <a:rPr lang="en-GB" sz="1800" b="1" dirty="0">
                <a:cs typeface="Calibri"/>
              </a:rPr>
              <a:t>Intangible goals</a:t>
            </a:r>
          </a:p>
          <a:p>
            <a:pPr marL="0" indent="0">
              <a:buNone/>
            </a:pPr>
            <a:r>
              <a:rPr lang="en-GB" sz="1800" dirty="0">
                <a:cs typeface="Calibri"/>
              </a:rPr>
              <a:t>Create a </a:t>
            </a:r>
            <a:r>
              <a:rPr lang="en-GB" sz="1800" dirty="0">
                <a:ea typeface="+mn-lt"/>
                <a:cs typeface="+mn-lt"/>
              </a:rPr>
              <a:t>meaningful connection </a:t>
            </a:r>
            <a:r>
              <a:rPr lang="en-GB" sz="1800" dirty="0">
                <a:cs typeface="Calibri"/>
              </a:rPr>
              <a:t>between composers and patrons</a:t>
            </a:r>
          </a:p>
          <a:p>
            <a:endParaRPr lang="en-GB" sz="1800" dirty="0">
              <a:cs typeface="Calibri"/>
            </a:endParaRPr>
          </a:p>
          <a:p>
            <a:r>
              <a:rPr lang="en-GB" sz="1800" b="1" dirty="0">
                <a:cs typeface="Calibri"/>
              </a:rPr>
              <a:t>3 month goals, 1 year goals, 3 year goals</a:t>
            </a:r>
          </a:p>
          <a:p>
            <a:pPr marL="0" indent="0">
              <a:buNone/>
            </a:pPr>
            <a:r>
              <a:rPr lang="en-GB" sz="1800" dirty="0">
                <a:ea typeface="+mn-lt"/>
                <a:cs typeface="+mn-lt"/>
              </a:rPr>
              <a:t>200 patrons by Christmas 2022</a:t>
            </a:r>
            <a:endParaRPr lang="en-GB" sz="1800" dirty="0">
              <a:cs typeface="Calibri"/>
            </a:endParaRPr>
          </a:p>
        </p:txBody>
      </p:sp>
      <p:pic>
        <p:nvPicPr>
          <p:cNvPr id="5" name="Picture 4" descr="Classroom sticker progress chart">
            <a:extLst>
              <a:ext uri="{FF2B5EF4-FFF2-40B4-BE49-F238E27FC236}">
                <a16:creationId xmlns:a16="http://schemas.microsoft.com/office/drawing/2014/main" id="{46493702-AA4D-E075-D941-BB110A84BEB4}"/>
              </a:ext>
            </a:extLst>
          </p:cNvPr>
          <p:cNvPicPr>
            <a:picLocks noChangeAspect="1"/>
          </p:cNvPicPr>
          <p:nvPr/>
        </p:nvPicPr>
        <p:blipFill rotWithShape="1">
          <a:blip r:embed="rId3"/>
          <a:srcRect l="30665" r="18641" b="4"/>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CB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29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59ECC-4071-B5C4-C83C-567EE0403D6D}"/>
              </a:ext>
            </a:extLst>
          </p:cNvPr>
          <p:cNvSpPr>
            <a:spLocks noGrp="1"/>
          </p:cNvSpPr>
          <p:nvPr>
            <p:ph type="title"/>
          </p:nvPr>
        </p:nvSpPr>
        <p:spPr>
          <a:xfrm>
            <a:off x="4965430" y="629268"/>
            <a:ext cx="6586491" cy="1286160"/>
          </a:xfrm>
        </p:spPr>
        <p:txBody>
          <a:bodyPr anchor="b">
            <a:normAutofit/>
          </a:bodyPr>
          <a:lstStyle/>
          <a:p>
            <a:r>
              <a:rPr lang="en-GB" dirty="0">
                <a:cs typeface="Calibri Light"/>
              </a:rPr>
              <a:t>Talk to your users</a:t>
            </a:r>
            <a:endParaRPr lang="en-GB" dirty="0"/>
          </a:p>
        </p:txBody>
      </p:sp>
      <p:sp>
        <p:nvSpPr>
          <p:cNvPr id="3" name="Content Placeholder 2">
            <a:extLst>
              <a:ext uri="{FF2B5EF4-FFF2-40B4-BE49-F238E27FC236}">
                <a16:creationId xmlns:a16="http://schemas.microsoft.com/office/drawing/2014/main" id="{9BB39F19-351B-2749-995E-9DD04603D846}"/>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GB" sz="2000" dirty="0">
                <a:ea typeface="+mn-lt"/>
                <a:cs typeface="+mn-lt"/>
              </a:rPr>
              <a:t>‘We must learn the customers really want, not what they say they want or what we think they should want.’  </a:t>
            </a:r>
            <a:br>
              <a:rPr lang="en-GB" sz="2000" dirty="0">
                <a:ea typeface="+mn-lt"/>
                <a:cs typeface="+mn-lt"/>
              </a:rPr>
            </a:br>
            <a:r>
              <a:rPr lang="en-GB" sz="2000" dirty="0">
                <a:ea typeface="+mn-lt"/>
                <a:cs typeface="+mn-lt"/>
              </a:rPr>
              <a:t>(The Lean </a:t>
            </a:r>
            <a:r>
              <a:rPr lang="en-GB" sz="2000" dirty="0" err="1">
                <a:ea typeface="+mn-lt"/>
                <a:cs typeface="+mn-lt"/>
              </a:rPr>
              <a:t>Startup</a:t>
            </a:r>
            <a:r>
              <a:rPr lang="en-GB" sz="2000" dirty="0">
                <a:ea typeface="+mn-lt"/>
                <a:cs typeface="+mn-lt"/>
              </a:rPr>
              <a:t>, Eric Ries)</a:t>
            </a:r>
          </a:p>
          <a:p>
            <a:endParaRPr lang="en-GB" sz="2000" dirty="0">
              <a:cs typeface="Calibri"/>
            </a:endParaRPr>
          </a:p>
          <a:p>
            <a:r>
              <a:rPr lang="en-GB" sz="2000" dirty="0">
                <a:ea typeface="+mn-lt"/>
                <a:cs typeface="+mn-lt"/>
              </a:rPr>
              <a:t>Which audience opinions should we listen to? What should we prioritise? What’s essential, what’s not? What might please today’s audiences at expense of tomorrows?</a:t>
            </a:r>
          </a:p>
          <a:p>
            <a:endParaRPr lang="en-GB" sz="2000" dirty="0">
              <a:ea typeface="+mn-lt"/>
              <a:cs typeface="+mn-lt"/>
            </a:endParaRPr>
          </a:p>
          <a:p>
            <a:r>
              <a:rPr lang="en-GB" sz="2000" dirty="0">
                <a:ea typeface="+mn-lt"/>
                <a:cs typeface="+mn-lt"/>
              </a:rPr>
              <a:t>Is listening to 'users' controversial for people making festivals? Is there a tension between programming sell-out artists vs feeling like you've 'sold out'?</a:t>
            </a:r>
          </a:p>
          <a:p>
            <a:endParaRPr lang="en-GB" sz="2000">
              <a:ea typeface="+mn-lt"/>
              <a:cs typeface="+mn-lt"/>
            </a:endParaRPr>
          </a:p>
        </p:txBody>
      </p:sp>
      <p:pic>
        <p:nvPicPr>
          <p:cNvPr id="5" name="Picture 4" descr="Hands painted with different colours raised up">
            <a:extLst>
              <a:ext uri="{FF2B5EF4-FFF2-40B4-BE49-F238E27FC236}">
                <a16:creationId xmlns:a16="http://schemas.microsoft.com/office/drawing/2014/main" id="{DAD78E16-96BD-9663-8D7D-48261EA75CA0}"/>
              </a:ext>
            </a:extLst>
          </p:cNvPr>
          <p:cNvPicPr>
            <a:picLocks noChangeAspect="1"/>
          </p:cNvPicPr>
          <p:nvPr/>
        </p:nvPicPr>
        <p:blipFill rotWithShape="1">
          <a:blip r:embed="rId3"/>
          <a:srcRect l="25011" r="33962" b="-5"/>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FDC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713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4F3D-11B7-3A82-BA95-5169CFC52D46}"/>
              </a:ext>
            </a:extLst>
          </p:cNvPr>
          <p:cNvSpPr>
            <a:spLocks noGrp="1"/>
          </p:cNvSpPr>
          <p:nvPr>
            <p:ph type="title"/>
          </p:nvPr>
        </p:nvSpPr>
        <p:spPr/>
        <p:txBody>
          <a:bodyPr/>
          <a:lstStyle/>
          <a:p>
            <a:r>
              <a:rPr lang="en-GB" dirty="0">
                <a:cs typeface="Calibri Light"/>
              </a:rPr>
              <a:t>People lie to you</a:t>
            </a:r>
            <a:endParaRPr lang="en-GB" dirty="0"/>
          </a:p>
        </p:txBody>
      </p:sp>
      <p:pic>
        <p:nvPicPr>
          <p:cNvPr id="4" name="Picture 4" descr="Text, letter&#10;&#10;Description automatically generated">
            <a:extLst>
              <a:ext uri="{FF2B5EF4-FFF2-40B4-BE49-F238E27FC236}">
                <a16:creationId xmlns:a16="http://schemas.microsoft.com/office/drawing/2014/main" id="{092D6371-C3EE-45C6-7E3F-EDE39CB2801C}"/>
              </a:ext>
            </a:extLst>
          </p:cNvPr>
          <p:cNvPicPr>
            <a:picLocks noGrp="1" noChangeAspect="1"/>
          </p:cNvPicPr>
          <p:nvPr>
            <p:ph idx="1"/>
          </p:nvPr>
        </p:nvPicPr>
        <p:blipFill>
          <a:blip r:embed="rId3"/>
          <a:stretch>
            <a:fillRect/>
          </a:stretch>
        </p:blipFill>
        <p:spPr>
          <a:xfrm>
            <a:off x="2086829" y="1825625"/>
            <a:ext cx="8018341" cy="4351338"/>
          </a:xfrm>
        </p:spPr>
      </p:pic>
      <p:sp>
        <p:nvSpPr>
          <p:cNvPr id="5" name="TextBox 4">
            <a:extLst>
              <a:ext uri="{FF2B5EF4-FFF2-40B4-BE49-F238E27FC236}">
                <a16:creationId xmlns:a16="http://schemas.microsoft.com/office/drawing/2014/main" id="{6E17F394-CF01-EE7D-F431-3F5A2526C0A0}"/>
              </a:ext>
            </a:extLst>
          </p:cNvPr>
          <p:cNvSpPr txBox="1"/>
          <p:nvPr/>
        </p:nvSpPr>
        <p:spPr>
          <a:xfrm>
            <a:off x="4724400" y="63634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Mom Test, Rob Fitzpatrick</a:t>
            </a:r>
          </a:p>
        </p:txBody>
      </p:sp>
    </p:spTree>
    <p:extLst>
      <p:ext uri="{BB962C8B-B14F-4D97-AF65-F5344CB8AC3E}">
        <p14:creationId xmlns:p14="http://schemas.microsoft.com/office/powerpoint/2010/main" val="1653573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6529-8DEC-ED68-246B-046EBA3AFBC7}"/>
              </a:ext>
            </a:extLst>
          </p:cNvPr>
          <p:cNvSpPr>
            <a:spLocks noGrp="1"/>
          </p:cNvSpPr>
          <p:nvPr>
            <p:ph type="title"/>
          </p:nvPr>
        </p:nvSpPr>
        <p:spPr>
          <a:xfrm>
            <a:off x="4965430" y="629268"/>
            <a:ext cx="6586491" cy="1286160"/>
          </a:xfrm>
        </p:spPr>
        <p:txBody>
          <a:bodyPr anchor="b">
            <a:normAutofit fontScale="90000"/>
          </a:bodyPr>
          <a:lstStyle/>
          <a:p>
            <a:r>
              <a:rPr lang="en-GB">
                <a:ea typeface="+mj-lt"/>
                <a:cs typeface="+mj-lt"/>
              </a:rPr>
              <a:t>A mini sprint </a:t>
            </a:r>
            <a:br>
              <a:rPr lang="en-GB" dirty="0">
                <a:ea typeface="+mj-lt"/>
                <a:cs typeface="+mj-lt"/>
              </a:rPr>
            </a:br>
            <a:r>
              <a:rPr lang="en-GB">
                <a:ea typeface="+mj-lt"/>
                <a:cs typeface="+mj-lt"/>
              </a:rPr>
              <a:t>right here, right now</a:t>
            </a:r>
            <a:endParaRPr lang="en-US"/>
          </a:p>
        </p:txBody>
      </p:sp>
      <p:sp>
        <p:nvSpPr>
          <p:cNvPr id="3" name="Content Placeholder 2">
            <a:extLst>
              <a:ext uri="{FF2B5EF4-FFF2-40B4-BE49-F238E27FC236}">
                <a16:creationId xmlns:a16="http://schemas.microsoft.com/office/drawing/2014/main" id="{C79C2B60-1A72-E24A-376F-76DFE1D435C8}"/>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GB" sz="2000" b="1" dirty="0">
                <a:ea typeface="+mn-lt"/>
                <a:cs typeface="+mn-lt"/>
              </a:rPr>
              <a:t>Plan:</a:t>
            </a:r>
            <a:r>
              <a:rPr lang="en-GB" sz="2000" dirty="0">
                <a:ea typeface="+mn-lt"/>
                <a:cs typeface="+mn-lt"/>
              </a:rPr>
              <a:t> what goal are you trying to achieve and why? Define the task. State your hypothesis. </a:t>
            </a:r>
            <a:r>
              <a:rPr lang="en-GB" sz="2000" dirty="0">
                <a:cs typeface="Calibri"/>
              </a:rPr>
              <a:t>Why might it fail/what are the barriers? Rank them.</a:t>
            </a:r>
            <a:endParaRPr lang="en-US" sz="2000" dirty="0">
              <a:ea typeface="+mn-lt"/>
              <a:cs typeface="+mn-lt"/>
            </a:endParaRPr>
          </a:p>
          <a:p>
            <a:r>
              <a:rPr lang="en-GB" sz="2000" b="1" dirty="0">
                <a:ea typeface="+mn-lt"/>
                <a:cs typeface="+mn-lt"/>
              </a:rPr>
              <a:t>Design:</a:t>
            </a:r>
            <a:r>
              <a:rPr lang="en-GB" sz="2000" dirty="0">
                <a:ea typeface="+mn-lt"/>
                <a:cs typeface="+mn-lt"/>
              </a:rPr>
              <a:t> what will test your hypothesis / address the biggest barriers.</a:t>
            </a:r>
            <a:endParaRPr lang="en-US" sz="2000" dirty="0">
              <a:ea typeface="+mn-lt"/>
              <a:cs typeface="+mn-lt"/>
            </a:endParaRPr>
          </a:p>
          <a:p>
            <a:r>
              <a:rPr lang="en-GB" sz="2000" b="1" dirty="0">
                <a:ea typeface="+mn-lt"/>
                <a:cs typeface="+mn-lt"/>
              </a:rPr>
              <a:t>Develop:</a:t>
            </a:r>
            <a:r>
              <a:rPr lang="en-GB" sz="2000" dirty="0">
                <a:ea typeface="+mn-lt"/>
                <a:cs typeface="+mn-lt"/>
              </a:rPr>
              <a:t> make the thing itself. Keep it MVP - quick and simple, not perfect.</a:t>
            </a:r>
          </a:p>
          <a:p>
            <a:r>
              <a:rPr lang="en-GB" sz="2000" b="1" dirty="0">
                <a:ea typeface="+mn-lt"/>
                <a:cs typeface="+mn-lt"/>
              </a:rPr>
              <a:t>Test:</a:t>
            </a:r>
            <a:r>
              <a:rPr lang="en-GB" sz="2000" dirty="0">
                <a:ea typeface="+mn-lt"/>
                <a:cs typeface="+mn-lt"/>
              </a:rPr>
              <a:t> get feedback on what you've created.</a:t>
            </a:r>
          </a:p>
          <a:p>
            <a:r>
              <a:rPr lang="en-GB" sz="2000" b="1" dirty="0">
                <a:ea typeface="+mn-lt"/>
                <a:cs typeface="+mn-lt"/>
              </a:rPr>
              <a:t>Deploy:</a:t>
            </a:r>
            <a:r>
              <a:rPr lang="en-GB" sz="2000" dirty="0">
                <a:ea typeface="+mn-lt"/>
                <a:cs typeface="+mn-lt"/>
              </a:rPr>
              <a:t> make it real, make it live.</a:t>
            </a:r>
            <a:endParaRPr lang="en-US" sz="2000" dirty="0">
              <a:ea typeface="+mn-lt"/>
              <a:cs typeface="+mn-lt"/>
            </a:endParaRPr>
          </a:p>
          <a:p>
            <a:r>
              <a:rPr lang="en-GB" sz="2000" b="1" dirty="0">
                <a:ea typeface="+mn-lt"/>
                <a:cs typeface="+mn-lt"/>
              </a:rPr>
              <a:t>Review:</a:t>
            </a:r>
            <a:r>
              <a:rPr lang="en-GB" sz="2000" dirty="0">
                <a:ea typeface="+mn-lt"/>
                <a:cs typeface="+mn-lt"/>
              </a:rPr>
              <a:t> really important to reflect together &amp; capture what you learnt.</a:t>
            </a:r>
            <a:endParaRPr lang="en-GB" dirty="0"/>
          </a:p>
          <a:p>
            <a:endParaRPr lang="en-GB" sz="2000" dirty="0">
              <a:cs typeface="Calibri"/>
            </a:endParaRPr>
          </a:p>
          <a:p>
            <a:endParaRPr lang="en-GB" sz="2000" dirty="0">
              <a:cs typeface="Calibri"/>
            </a:endParaRPr>
          </a:p>
          <a:p>
            <a:pPr marL="0" indent="0">
              <a:buNone/>
            </a:pPr>
            <a:endParaRPr lang="en-GB" sz="2000" dirty="0">
              <a:cs typeface="Calibri"/>
            </a:endParaRPr>
          </a:p>
        </p:txBody>
      </p:sp>
      <p:pic>
        <p:nvPicPr>
          <p:cNvPr id="5" name="Picture 4" descr="White arrows going to the red target">
            <a:extLst>
              <a:ext uri="{FF2B5EF4-FFF2-40B4-BE49-F238E27FC236}">
                <a16:creationId xmlns:a16="http://schemas.microsoft.com/office/drawing/2014/main" id="{0B755CC3-099A-6CC9-550D-90ABAC60765E}"/>
              </a:ext>
            </a:extLst>
          </p:cNvPr>
          <p:cNvPicPr>
            <a:picLocks noChangeAspect="1"/>
          </p:cNvPicPr>
          <p:nvPr/>
        </p:nvPicPr>
        <p:blipFill rotWithShape="1">
          <a:blip r:embed="rId3"/>
          <a:srcRect l="45221" r="9726" b="-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48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092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676-E63F-1FE0-4E2D-5FD655D9AAB1}"/>
              </a:ext>
            </a:extLst>
          </p:cNvPr>
          <p:cNvSpPr>
            <a:spLocks noGrp="1"/>
          </p:cNvSpPr>
          <p:nvPr>
            <p:ph type="title"/>
          </p:nvPr>
        </p:nvSpPr>
        <p:spPr>
          <a:xfrm>
            <a:off x="4965430" y="629268"/>
            <a:ext cx="6586491" cy="1286160"/>
          </a:xfrm>
        </p:spPr>
        <p:txBody>
          <a:bodyPr anchor="b">
            <a:normAutofit/>
          </a:bodyPr>
          <a:lstStyle/>
          <a:p>
            <a:r>
              <a:rPr lang="en-GB" dirty="0">
                <a:cs typeface="Calibri Light"/>
              </a:rPr>
              <a:t>Continuing the conversation</a:t>
            </a:r>
          </a:p>
        </p:txBody>
      </p:sp>
      <p:pic>
        <p:nvPicPr>
          <p:cNvPr id="6" name="Picture 5" descr="Rectangular speech bubble with white hearts">
            <a:extLst>
              <a:ext uri="{FF2B5EF4-FFF2-40B4-BE49-F238E27FC236}">
                <a16:creationId xmlns:a16="http://schemas.microsoft.com/office/drawing/2014/main" id="{67ECAD77-85B2-D93C-3DB9-A148F6E841FB}"/>
              </a:ext>
            </a:extLst>
          </p:cNvPr>
          <p:cNvPicPr>
            <a:picLocks noChangeAspect="1"/>
          </p:cNvPicPr>
          <p:nvPr/>
        </p:nvPicPr>
        <p:blipFill rotWithShape="1">
          <a:blip r:embed="rId2"/>
          <a:srcRect l="29352" r="2935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BEDF8"/>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D4317C77-4E81-E599-01CA-9F56A7F4C665}"/>
              </a:ext>
            </a:extLst>
          </p:cNvPr>
          <p:cNvSpPr txBox="1">
            <a:spLocks/>
          </p:cNvSpPr>
          <p:nvPr/>
        </p:nvSpPr>
        <p:spPr>
          <a:xfrm>
            <a:off x="5074697" y="1903102"/>
            <a:ext cx="6586491" cy="433415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cs typeface="Calibri Light"/>
                <a:hlinkClick r:id="rId3"/>
              </a:rPr>
              <a:t>sonia.stevenson@soundandmusic.org</a:t>
            </a:r>
            <a:endParaRPr lang="en-GB" sz="3200" dirty="0">
              <a:cs typeface="Calibri Light"/>
            </a:endParaRPr>
          </a:p>
          <a:p>
            <a:r>
              <a:rPr lang="en-GB" sz="3200" dirty="0">
                <a:cs typeface="Calibri Light"/>
              </a:rPr>
              <a:t>@sonia_stevenson (Twitter)</a:t>
            </a:r>
          </a:p>
          <a:p>
            <a:r>
              <a:rPr lang="en-GB" sz="3200" dirty="0">
                <a:cs typeface="Calibri Light"/>
              </a:rPr>
              <a:t>Sonia Stevenson (</a:t>
            </a:r>
            <a:r>
              <a:rPr lang="en-GB" sz="3200" dirty="0" err="1">
                <a:cs typeface="Calibri Light"/>
              </a:rPr>
              <a:t>LinkendIn</a:t>
            </a:r>
            <a:r>
              <a:rPr lang="en-GB" sz="3200" dirty="0">
                <a:cs typeface="Calibri Light"/>
              </a:rPr>
              <a:t>)</a:t>
            </a:r>
          </a:p>
          <a:p>
            <a:endParaRPr lang="en-GB" sz="3200" dirty="0">
              <a:cs typeface="Calibri Light"/>
            </a:endParaRPr>
          </a:p>
          <a:p>
            <a:r>
              <a:rPr lang="en-GB" sz="3200" dirty="0">
                <a:cs typeface="Calibri Light"/>
                <a:hlinkClick r:id="rId4"/>
              </a:rPr>
              <a:t>sarah.gee@spitalfieldsmusic.org.uk</a:t>
            </a:r>
            <a:endParaRPr lang="en-GB" sz="3200" dirty="0">
              <a:cs typeface="Calibri Light"/>
            </a:endParaRPr>
          </a:p>
          <a:p>
            <a:r>
              <a:rPr lang="en-GB" sz="3200" dirty="0">
                <a:cs typeface="Calibri Light"/>
              </a:rPr>
              <a:t>@SarahABGee (Twitter)</a:t>
            </a:r>
          </a:p>
          <a:p>
            <a:r>
              <a:rPr lang="en-GB" sz="3200" dirty="0">
                <a:cs typeface="Calibri Light"/>
              </a:rPr>
              <a:t>Sarah Gee (LinkedIn)</a:t>
            </a:r>
          </a:p>
          <a:p>
            <a:endParaRPr lang="en-GB" dirty="0">
              <a:cs typeface="Calibri Light"/>
            </a:endParaRPr>
          </a:p>
        </p:txBody>
      </p:sp>
    </p:spTree>
    <p:extLst>
      <p:ext uri="{BB962C8B-B14F-4D97-AF65-F5344CB8AC3E}">
        <p14:creationId xmlns:p14="http://schemas.microsoft.com/office/powerpoint/2010/main" val="425875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5047-5B1B-647E-4F7A-AC41C136626B}"/>
              </a:ext>
            </a:extLst>
          </p:cNvPr>
          <p:cNvSpPr>
            <a:spLocks noGrp="1"/>
          </p:cNvSpPr>
          <p:nvPr>
            <p:ph type="title"/>
          </p:nvPr>
        </p:nvSpPr>
        <p:spPr>
          <a:xfrm>
            <a:off x="4965430" y="629268"/>
            <a:ext cx="6586491" cy="1286160"/>
          </a:xfrm>
        </p:spPr>
        <p:txBody>
          <a:bodyPr anchor="b">
            <a:normAutofit/>
          </a:bodyPr>
          <a:lstStyle/>
          <a:p>
            <a:r>
              <a:rPr lang="en-GB" sz="4100">
                <a:cs typeface="Calibri Light"/>
              </a:rPr>
              <a:t>Join us on the Music Patron journey</a:t>
            </a:r>
            <a:endParaRPr lang="en-GB" sz="4100"/>
          </a:p>
        </p:txBody>
      </p:sp>
      <p:sp>
        <p:nvSpPr>
          <p:cNvPr id="3" name="Content Placeholder 2">
            <a:extLst>
              <a:ext uri="{FF2B5EF4-FFF2-40B4-BE49-F238E27FC236}">
                <a16:creationId xmlns:a16="http://schemas.microsoft.com/office/drawing/2014/main" id="{284F830E-A15C-B302-48B2-C125225CF050}"/>
              </a:ext>
            </a:extLst>
          </p:cNvPr>
          <p:cNvSpPr>
            <a:spLocks noGrp="1"/>
          </p:cNvSpPr>
          <p:nvPr>
            <p:ph idx="1"/>
          </p:nvPr>
        </p:nvSpPr>
        <p:spPr>
          <a:xfrm>
            <a:off x="4965431" y="2438400"/>
            <a:ext cx="7046564" cy="3785419"/>
          </a:xfrm>
        </p:spPr>
        <p:txBody>
          <a:bodyPr vert="horz" lIns="91440" tIns="45720" rIns="91440" bIns="45720" rtlCol="0" anchor="t">
            <a:normAutofit/>
          </a:bodyPr>
          <a:lstStyle/>
          <a:p>
            <a:pPr marL="0" indent="0">
              <a:buNone/>
            </a:pPr>
            <a:r>
              <a:rPr lang="en-GB" sz="3200" dirty="0">
                <a:cs typeface="Calibri"/>
              </a:rPr>
              <a:t>Sign up to mailing list </a:t>
            </a:r>
            <a:endParaRPr lang="en-GB" sz="3200" dirty="0">
              <a:ea typeface="+mn-lt"/>
              <a:cs typeface="+mn-lt"/>
            </a:endParaRPr>
          </a:p>
          <a:p>
            <a:pPr marL="0" indent="0">
              <a:buNone/>
            </a:pPr>
            <a:r>
              <a:rPr lang="en-GB" sz="3200" dirty="0">
                <a:ea typeface="+mn-lt"/>
                <a:cs typeface="+mn-lt"/>
                <a:hlinkClick r:id="rId2"/>
              </a:rPr>
              <a:t>www.musicpatron.com</a:t>
            </a:r>
            <a:endParaRPr lang="en-GB" sz="3200" dirty="0">
              <a:cs typeface="Calibri"/>
            </a:endParaRPr>
          </a:p>
          <a:p>
            <a:pPr marL="0" indent="0">
              <a:buNone/>
            </a:pPr>
            <a:endParaRPr lang="en-GB" sz="2000">
              <a:cs typeface="Calibri"/>
            </a:endParaRPr>
          </a:p>
          <a:p>
            <a:pPr marL="0" indent="0">
              <a:buNone/>
            </a:pPr>
            <a:r>
              <a:rPr lang="en-GB" sz="2000" dirty="0">
                <a:cs typeface="Calibri"/>
              </a:rPr>
              <a:t>Also... </a:t>
            </a:r>
          </a:p>
          <a:p>
            <a:pPr marL="0" indent="0">
              <a:buNone/>
            </a:pPr>
            <a:r>
              <a:rPr lang="en-GB" sz="2000" dirty="0">
                <a:cs typeface="Calibri"/>
              </a:rPr>
              <a:t>Take a look, let me know your honest thoughts</a:t>
            </a:r>
          </a:p>
          <a:p>
            <a:pPr marL="0" indent="0">
              <a:buNone/>
            </a:pPr>
            <a:r>
              <a:rPr lang="en-GB" sz="2000" dirty="0">
                <a:cs typeface="Calibri"/>
              </a:rPr>
              <a:t>Sign up as a patron </a:t>
            </a:r>
          </a:p>
          <a:p>
            <a:pPr marL="0" indent="0">
              <a:buNone/>
            </a:pPr>
            <a:r>
              <a:rPr lang="en-GB" sz="2000" dirty="0">
                <a:cs typeface="Calibri"/>
              </a:rPr>
              <a:t>Help spread the word</a:t>
            </a:r>
          </a:p>
          <a:p>
            <a:pPr marL="0" indent="0">
              <a:buNone/>
            </a:pPr>
            <a:r>
              <a:rPr lang="en-GB" sz="2000" dirty="0">
                <a:cs typeface="Calibri"/>
              </a:rPr>
              <a:t>Consider hosting a moment of joy</a:t>
            </a:r>
          </a:p>
        </p:txBody>
      </p:sp>
      <p:pic>
        <p:nvPicPr>
          <p:cNvPr id="5" name="Picture 4" descr="Man writing on music sheet">
            <a:extLst>
              <a:ext uri="{FF2B5EF4-FFF2-40B4-BE49-F238E27FC236}">
                <a16:creationId xmlns:a16="http://schemas.microsoft.com/office/drawing/2014/main" id="{FF433364-02E5-2A3F-29B0-1AAE612F2408}"/>
              </a:ext>
            </a:extLst>
          </p:cNvPr>
          <p:cNvPicPr>
            <a:picLocks noChangeAspect="1"/>
          </p:cNvPicPr>
          <p:nvPr/>
        </p:nvPicPr>
        <p:blipFill rotWithShape="1">
          <a:blip r:embed="rId3"/>
          <a:srcRect l="28013" r="26934" b="-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F6648"/>
            </a:solidFill>
          </a:ln>
        </p:spPr>
        <p:style>
          <a:lnRef idx="1">
            <a:schemeClr val="accent1"/>
          </a:lnRef>
          <a:fillRef idx="0">
            <a:schemeClr val="accent1"/>
          </a:fillRef>
          <a:effectRef idx="0">
            <a:schemeClr val="accent1"/>
          </a:effectRef>
          <a:fontRef idx="minor">
            <a:schemeClr val="tx1"/>
          </a:fontRef>
        </p:style>
      </p:cxnSp>
      <p:pic>
        <p:nvPicPr>
          <p:cNvPr id="6" name="Picture 4" descr="A picture containing text&#10;&#10;Description automatically generated">
            <a:extLst>
              <a:ext uri="{FF2B5EF4-FFF2-40B4-BE49-F238E27FC236}">
                <a16:creationId xmlns:a16="http://schemas.microsoft.com/office/drawing/2014/main" id="{F97BE50A-D79D-EECB-6570-54132DAA7E3A}"/>
              </a:ext>
            </a:extLst>
          </p:cNvPr>
          <p:cNvPicPr>
            <a:picLocks noChangeAspect="1"/>
          </p:cNvPicPr>
          <p:nvPr/>
        </p:nvPicPr>
        <p:blipFill>
          <a:blip r:embed="rId4"/>
          <a:stretch>
            <a:fillRect/>
          </a:stretch>
        </p:blipFill>
        <p:spPr>
          <a:xfrm>
            <a:off x="-77637" y="384674"/>
            <a:ext cx="4784784" cy="984689"/>
          </a:xfrm>
          <a:prstGeom prst="rect">
            <a:avLst/>
          </a:prstGeom>
        </p:spPr>
      </p:pic>
    </p:spTree>
    <p:extLst>
      <p:ext uri="{BB962C8B-B14F-4D97-AF65-F5344CB8AC3E}">
        <p14:creationId xmlns:p14="http://schemas.microsoft.com/office/powerpoint/2010/main" val="175709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3F3C-8C0C-2D06-E685-9376724147FF}"/>
              </a:ext>
            </a:extLst>
          </p:cNvPr>
          <p:cNvSpPr>
            <a:spLocks noGrp="1"/>
          </p:cNvSpPr>
          <p:nvPr>
            <p:ph type="title"/>
          </p:nvPr>
        </p:nvSpPr>
        <p:spPr/>
        <p:txBody>
          <a:bodyPr/>
          <a:lstStyle/>
          <a:p>
            <a:r>
              <a:rPr lang="en-GB" dirty="0">
                <a:cs typeface="Calibri Light"/>
              </a:rPr>
              <a:t>Who are we</a:t>
            </a:r>
            <a:endParaRPr lang="en-GB" dirty="0"/>
          </a:p>
        </p:txBody>
      </p:sp>
      <p:sp>
        <p:nvSpPr>
          <p:cNvPr id="3" name="Content Placeholder 2">
            <a:extLst>
              <a:ext uri="{FF2B5EF4-FFF2-40B4-BE49-F238E27FC236}">
                <a16:creationId xmlns:a16="http://schemas.microsoft.com/office/drawing/2014/main" id="{22597EC8-DEF6-4EBD-A3F7-5C6F28041E6E}"/>
              </a:ext>
            </a:extLst>
          </p:cNvPr>
          <p:cNvSpPr>
            <a:spLocks noGrp="1"/>
          </p:cNvSpPr>
          <p:nvPr>
            <p:ph idx="1"/>
          </p:nvPr>
        </p:nvSpPr>
        <p:spPr/>
        <p:txBody>
          <a:bodyPr vert="horz" lIns="91440" tIns="45720" rIns="91440" bIns="45720" rtlCol="0" anchor="t">
            <a:normAutofit/>
          </a:bodyPr>
          <a:lstStyle/>
          <a:p>
            <a:pPr marL="0" indent="0">
              <a:buNone/>
            </a:pPr>
            <a:r>
              <a:rPr lang="en-GB" dirty="0">
                <a:cs typeface="Calibri"/>
              </a:rPr>
              <a:t>Sonia Stevenson</a:t>
            </a:r>
          </a:p>
          <a:p>
            <a:pPr marL="0" indent="0">
              <a:buNone/>
            </a:pPr>
            <a:r>
              <a:rPr lang="en-GB" dirty="0">
                <a:cs typeface="Calibri"/>
              </a:rPr>
              <a:t>Head of Music Patron, Sound and Music</a:t>
            </a:r>
          </a:p>
          <a:p>
            <a:pPr marL="0" indent="0">
              <a:buNone/>
            </a:pPr>
            <a:endParaRPr lang="en-GB" dirty="0">
              <a:cs typeface="Calibri"/>
            </a:endParaRPr>
          </a:p>
          <a:p>
            <a:pPr marL="0" indent="0">
              <a:buNone/>
            </a:pPr>
            <a:endParaRPr lang="en-GB" dirty="0">
              <a:cs typeface="Calibri"/>
            </a:endParaRPr>
          </a:p>
          <a:p>
            <a:pPr marL="0" indent="0">
              <a:buNone/>
            </a:pPr>
            <a:r>
              <a:rPr lang="en-GB" dirty="0">
                <a:cs typeface="Calibri"/>
              </a:rPr>
              <a:t>Sarah Gee</a:t>
            </a:r>
          </a:p>
          <a:p>
            <a:pPr marL="0" indent="0">
              <a:buNone/>
            </a:pPr>
            <a:r>
              <a:rPr lang="en-GB" dirty="0">
                <a:ea typeface="+mn-lt"/>
                <a:cs typeface="+mn-lt"/>
              </a:rPr>
              <a:t>Chief Executive, Spitalfields Music</a:t>
            </a:r>
            <a:endParaRPr lang="en-GB" dirty="0"/>
          </a:p>
        </p:txBody>
      </p:sp>
      <p:pic>
        <p:nvPicPr>
          <p:cNvPr id="4" name="Picture 4" descr="A picture containing text&#10;&#10;Description automatically generated">
            <a:extLst>
              <a:ext uri="{FF2B5EF4-FFF2-40B4-BE49-F238E27FC236}">
                <a16:creationId xmlns:a16="http://schemas.microsoft.com/office/drawing/2014/main" id="{BA7F343B-FBF3-C171-C9E6-D37EA231A660}"/>
              </a:ext>
            </a:extLst>
          </p:cNvPr>
          <p:cNvPicPr>
            <a:picLocks noChangeAspect="1"/>
          </p:cNvPicPr>
          <p:nvPr/>
        </p:nvPicPr>
        <p:blipFill>
          <a:blip r:embed="rId2"/>
          <a:stretch>
            <a:fillRect/>
          </a:stretch>
        </p:blipFill>
        <p:spPr>
          <a:xfrm>
            <a:off x="281797" y="2685051"/>
            <a:ext cx="4784784" cy="984689"/>
          </a:xfrm>
          <a:prstGeom prst="rect">
            <a:avLst/>
          </a:prstGeom>
        </p:spPr>
      </p:pic>
    </p:spTree>
    <p:extLst>
      <p:ext uri="{BB962C8B-B14F-4D97-AF65-F5344CB8AC3E}">
        <p14:creationId xmlns:p14="http://schemas.microsoft.com/office/powerpoint/2010/main" val="272309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7D8D-11E4-1928-B98B-D06B71C684E8}"/>
              </a:ext>
            </a:extLst>
          </p:cNvPr>
          <p:cNvSpPr>
            <a:spLocks noGrp="1"/>
          </p:cNvSpPr>
          <p:nvPr>
            <p:ph type="title"/>
          </p:nvPr>
        </p:nvSpPr>
        <p:spPr>
          <a:xfrm>
            <a:off x="651307" y="640081"/>
            <a:ext cx="3377183" cy="3681976"/>
          </a:xfrm>
          <a:noFill/>
        </p:spPr>
        <p:txBody>
          <a:bodyPr vert="horz" lIns="91440" tIns="45720" rIns="91440" bIns="45720" rtlCol="0" anchor="b">
            <a:normAutofit fontScale="90000"/>
          </a:bodyPr>
          <a:lstStyle/>
          <a:p>
            <a:pPr algn="r"/>
            <a:r>
              <a:rPr lang="en-US" sz="3400" dirty="0"/>
              <a:t>How are you feeling?</a:t>
            </a:r>
            <a:br>
              <a:rPr lang="en-US" sz="3400" dirty="0"/>
            </a:br>
            <a:br>
              <a:rPr lang="en-US" sz="3400" dirty="0"/>
            </a:br>
            <a:r>
              <a:rPr lang="en-US" sz="3400" dirty="0"/>
              <a:t>The current festival climate.</a:t>
            </a:r>
            <a:br>
              <a:rPr lang="en-US" sz="3400" dirty="0">
                <a:cs typeface="Calibri Light"/>
              </a:rPr>
            </a:br>
            <a:br>
              <a:rPr lang="en-US" sz="3400" dirty="0"/>
            </a:br>
            <a:r>
              <a:rPr lang="en-US" sz="3400" dirty="0"/>
              <a:t>Challenges and opportunities</a:t>
            </a:r>
          </a:p>
        </p:txBody>
      </p:sp>
      <p:pic>
        <p:nvPicPr>
          <p:cNvPr id="4" name="Picture 4" descr="A picture containing text, plant, fabric&#10;&#10;Description automatically generated">
            <a:extLst>
              <a:ext uri="{FF2B5EF4-FFF2-40B4-BE49-F238E27FC236}">
                <a16:creationId xmlns:a16="http://schemas.microsoft.com/office/drawing/2014/main" id="{78ECB171-0EB0-AF5C-1431-CEEF3B101B30}"/>
              </a:ext>
            </a:extLst>
          </p:cNvPr>
          <p:cNvPicPr>
            <a:picLocks noGrp="1" noChangeAspect="1"/>
          </p:cNvPicPr>
          <p:nvPr>
            <p:ph idx="1"/>
          </p:nvPr>
        </p:nvPicPr>
        <p:blipFill rotWithShape="1">
          <a:blip r:embed="rId2"/>
          <a:srcRect t="13451" r="2" b="10353"/>
          <a:stretch/>
        </p:blipFill>
        <p:spPr>
          <a:xfrm>
            <a:off x="4654297" y="10"/>
            <a:ext cx="7537704" cy="6857990"/>
          </a:xfrm>
          <a:prstGeom prst="rect">
            <a:avLst/>
          </a:prstGeom>
        </p:spPr>
      </p:pic>
      <p:sp>
        <p:nvSpPr>
          <p:cNvPr id="16" name="Rectangle 15">
            <a:extLst>
              <a:ext uri="{FF2B5EF4-FFF2-40B4-BE49-F238E27FC236}">
                <a16:creationId xmlns:a16="http://schemas.microsoft.com/office/drawing/2014/main" id="{9E9F7E95-45C7-40B3-ACDD-5611F1ED7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3142" y="0"/>
            <a:ext cx="12612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43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A2712-9E00-7E19-A5C3-BC000EC1AAD0}"/>
              </a:ext>
            </a:extLst>
          </p:cNvPr>
          <p:cNvSpPr>
            <a:spLocks noGrp="1"/>
          </p:cNvSpPr>
          <p:nvPr>
            <p:ph type="title"/>
          </p:nvPr>
        </p:nvSpPr>
        <p:spPr>
          <a:xfrm>
            <a:off x="4965430" y="629268"/>
            <a:ext cx="6586491" cy="1286160"/>
          </a:xfrm>
        </p:spPr>
        <p:txBody>
          <a:bodyPr anchor="b">
            <a:normAutofit/>
          </a:bodyPr>
          <a:lstStyle/>
          <a:p>
            <a:r>
              <a:rPr lang="en-GB" sz="4100">
                <a:cs typeface="Calibri Light"/>
              </a:rPr>
              <a:t>What do we mean by failing fast?</a:t>
            </a:r>
            <a:endParaRPr lang="en-GB" sz="4100"/>
          </a:p>
        </p:txBody>
      </p:sp>
      <p:pic>
        <p:nvPicPr>
          <p:cNvPr id="6" name="Picture 5" descr="Person skiing down mountain">
            <a:extLst>
              <a:ext uri="{FF2B5EF4-FFF2-40B4-BE49-F238E27FC236}">
                <a16:creationId xmlns:a16="http://schemas.microsoft.com/office/drawing/2014/main" id="{E686E5D3-92BF-7A21-723E-988BC6658180}"/>
              </a:ext>
            </a:extLst>
          </p:cNvPr>
          <p:cNvPicPr>
            <a:picLocks noChangeAspect="1"/>
          </p:cNvPicPr>
          <p:nvPr/>
        </p:nvPicPr>
        <p:blipFill rotWithShape="1">
          <a:blip r:embed="rId2"/>
          <a:srcRect l="27471" r="27471"/>
          <a:stretch/>
        </p:blipFill>
        <p:spPr>
          <a:xfrm>
            <a:off x="20" y="10"/>
            <a:ext cx="4635571" cy="6857990"/>
          </a:xfrm>
          <a:prstGeom prst="rect">
            <a:avLst/>
          </a:prstGeom>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04980"/>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AB3FA59-8C3C-4A1F-E984-D9ACCB2F2D19}"/>
              </a:ext>
            </a:extLst>
          </p:cNvPr>
          <p:cNvGraphicFramePr>
            <a:graphicFrameLocks noGrp="1"/>
          </p:cNvGraphicFramePr>
          <p:nvPr>
            <p:ph idx="1"/>
            <p:extLst>
              <p:ext uri="{D42A27DB-BD31-4B8C-83A1-F6EECF244321}">
                <p14:modId xmlns:p14="http://schemas.microsoft.com/office/powerpoint/2010/main" val="2797932052"/>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8720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B462144-C3BE-9A77-3414-6F61151A1C00}"/>
              </a:ext>
            </a:extLst>
          </p:cNvPr>
          <p:cNvPicPr>
            <a:picLocks noChangeAspect="1"/>
          </p:cNvPicPr>
          <p:nvPr/>
        </p:nvPicPr>
        <p:blipFill rotWithShape="1">
          <a:blip r:embed="rId2"/>
          <a:srcRect l="995" t="639" r="2835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AF8342-5051-6E3C-97C6-6B859FE1936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How do you fail fast when you have an annual festival?</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7927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427B-6DFF-BE8B-015D-6D32FBFE8489}"/>
              </a:ext>
            </a:extLst>
          </p:cNvPr>
          <p:cNvSpPr>
            <a:spLocks noGrp="1"/>
          </p:cNvSpPr>
          <p:nvPr>
            <p:ph type="title"/>
          </p:nvPr>
        </p:nvSpPr>
        <p:spPr>
          <a:xfrm>
            <a:off x="4965430" y="629268"/>
            <a:ext cx="6586491" cy="1286160"/>
          </a:xfrm>
        </p:spPr>
        <p:txBody>
          <a:bodyPr anchor="b">
            <a:normAutofit/>
          </a:bodyPr>
          <a:lstStyle/>
          <a:p>
            <a:r>
              <a:rPr lang="en-GB" sz="4100">
                <a:cs typeface="Calibri Light"/>
              </a:rPr>
              <a:t>How do you do the fast bit? Agile</a:t>
            </a:r>
          </a:p>
        </p:txBody>
      </p:sp>
      <p:sp>
        <p:nvSpPr>
          <p:cNvPr id="5" name="Content Placeholder 4">
            <a:extLst>
              <a:ext uri="{FF2B5EF4-FFF2-40B4-BE49-F238E27FC236}">
                <a16:creationId xmlns:a16="http://schemas.microsoft.com/office/drawing/2014/main" id="{91C6EE21-297A-6D0B-ED7D-3DEBD0B7FC3B}"/>
              </a:ext>
            </a:extLst>
          </p:cNvPr>
          <p:cNvSpPr>
            <a:spLocks noGrp="1"/>
          </p:cNvSpPr>
          <p:nvPr>
            <p:ph idx="1"/>
          </p:nvPr>
        </p:nvSpPr>
        <p:spPr>
          <a:xfrm>
            <a:off x="4965431" y="2438400"/>
            <a:ext cx="6586489" cy="3785419"/>
          </a:xfrm>
        </p:spPr>
        <p:txBody>
          <a:bodyPr vert="horz" lIns="91440" tIns="45720" rIns="91440" bIns="45720" rtlCol="0" anchor="t">
            <a:noAutofit/>
          </a:bodyPr>
          <a:lstStyle/>
          <a:p>
            <a:r>
              <a:rPr lang="en-GB" dirty="0">
                <a:cs typeface="Calibri"/>
              </a:rPr>
              <a:t>Work in short cycles</a:t>
            </a:r>
          </a:p>
          <a:p>
            <a:r>
              <a:rPr lang="en-GB" dirty="0">
                <a:ea typeface="+mn-lt"/>
                <a:cs typeface="+mn-lt"/>
              </a:rPr>
              <a:t>Pause at the end of each cycle to reflect on: </a:t>
            </a:r>
          </a:p>
          <a:p>
            <a:pPr lvl="1"/>
            <a:r>
              <a:rPr lang="en-GB" sz="2800" dirty="0">
                <a:ea typeface="+mn-lt"/>
                <a:cs typeface="+mn-lt"/>
              </a:rPr>
              <a:t>Accomplishments</a:t>
            </a:r>
            <a:endParaRPr lang="en-US" sz="2800" dirty="0">
              <a:ea typeface="+mn-lt"/>
              <a:cs typeface="+mn-lt"/>
            </a:endParaRPr>
          </a:p>
          <a:p>
            <a:pPr lvl="1"/>
            <a:r>
              <a:rPr lang="en-GB" sz="2800" dirty="0">
                <a:ea typeface="+mn-lt"/>
                <a:cs typeface="+mn-lt"/>
              </a:rPr>
              <a:t>Learnings</a:t>
            </a:r>
          </a:p>
          <a:p>
            <a:pPr lvl="1"/>
            <a:r>
              <a:rPr lang="en-GB" sz="2800" dirty="0">
                <a:ea typeface="+mn-lt"/>
                <a:cs typeface="+mn-lt"/>
              </a:rPr>
              <a:t>New insights</a:t>
            </a:r>
          </a:p>
          <a:p>
            <a:pPr lvl="1"/>
            <a:r>
              <a:rPr lang="en-GB" sz="2800" dirty="0">
                <a:ea typeface="+mn-lt"/>
                <a:cs typeface="+mn-lt"/>
              </a:rPr>
              <a:t>Next steps</a:t>
            </a:r>
            <a:endParaRPr lang="en-GB" sz="2800" dirty="0">
              <a:cs typeface="Calibri"/>
            </a:endParaRPr>
          </a:p>
          <a:p>
            <a:r>
              <a:rPr lang="en-GB" dirty="0">
                <a:cs typeface="Calibri"/>
              </a:rPr>
              <a:t>Does all this indicate we should continue in same direction or change course?</a:t>
            </a:r>
          </a:p>
          <a:p>
            <a:endParaRPr lang="en-GB" sz="2000">
              <a:cs typeface="Calibri"/>
            </a:endParaRPr>
          </a:p>
          <a:p>
            <a:pPr lvl="1"/>
            <a:endParaRPr lang="en-GB" sz="2000">
              <a:cs typeface="Calibri"/>
            </a:endParaRPr>
          </a:p>
        </p:txBody>
      </p:sp>
      <p:pic>
        <p:nvPicPr>
          <p:cNvPr id="7" name="Picture 6" descr="Vintage bike parked on country road at sunset">
            <a:extLst>
              <a:ext uri="{FF2B5EF4-FFF2-40B4-BE49-F238E27FC236}">
                <a16:creationId xmlns:a16="http://schemas.microsoft.com/office/drawing/2014/main" id="{D6FFA8F1-436E-210B-A625-6DBB423371EF}"/>
              </a:ext>
            </a:extLst>
          </p:cNvPr>
          <p:cNvPicPr>
            <a:picLocks noChangeAspect="1"/>
          </p:cNvPicPr>
          <p:nvPr/>
        </p:nvPicPr>
        <p:blipFill rotWithShape="1">
          <a:blip r:embed="rId3"/>
          <a:srcRect l="41288" r="13659" b="-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C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17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1FA3-6D42-8B5A-AA13-D96A1798A2F4}"/>
              </a:ext>
            </a:extLst>
          </p:cNvPr>
          <p:cNvSpPr>
            <a:spLocks noGrp="1"/>
          </p:cNvSpPr>
          <p:nvPr>
            <p:ph type="title"/>
          </p:nvPr>
        </p:nvSpPr>
        <p:spPr/>
        <p:txBody>
          <a:bodyPr/>
          <a:lstStyle/>
          <a:p>
            <a:r>
              <a:rPr lang="en-GB" dirty="0">
                <a:cs typeface="Calibri Light"/>
              </a:rPr>
              <a:t>What does that mean in practice?</a:t>
            </a:r>
            <a:endParaRPr lang="en-GB" dirty="0"/>
          </a:p>
        </p:txBody>
      </p:sp>
      <p:pic>
        <p:nvPicPr>
          <p:cNvPr id="4" name="Picture 4" descr="Logo&#10;&#10;Description automatically generated">
            <a:extLst>
              <a:ext uri="{FF2B5EF4-FFF2-40B4-BE49-F238E27FC236}">
                <a16:creationId xmlns:a16="http://schemas.microsoft.com/office/drawing/2014/main" id="{D5B789C2-19CF-E73E-12D4-BC503D4BD4C8}"/>
              </a:ext>
            </a:extLst>
          </p:cNvPr>
          <p:cNvPicPr>
            <a:picLocks noGrp="1" noChangeAspect="1"/>
          </p:cNvPicPr>
          <p:nvPr>
            <p:ph idx="1"/>
          </p:nvPr>
        </p:nvPicPr>
        <p:blipFill>
          <a:blip r:embed="rId3"/>
          <a:stretch>
            <a:fillRect/>
          </a:stretch>
        </p:blipFill>
        <p:spPr>
          <a:xfrm>
            <a:off x="1415569" y="1825625"/>
            <a:ext cx="9360862" cy="4351338"/>
          </a:xfrm>
        </p:spPr>
      </p:pic>
    </p:spTree>
    <p:extLst>
      <p:ext uri="{BB962C8B-B14F-4D97-AF65-F5344CB8AC3E}">
        <p14:creationId xmlns:p14="http://schemas.microsoft.com/office/powerpoint/2010/main" val="145203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4FC9-9E94-63CE-BD92-7E14A22E38A6}"/>
              </a:ext>
            </a:extLst>
          </p:cNvPr>
          <p:cNvSpPr>
            <a:spLocks noGrp="1"/>
          </p:cNvSpPr>
          <p:nvPr>
            <p:ph type="title"/>
          </p:nvPr>
        </p:nvSpPr>
        <p:spPr>
          <a:xfrm>
            <a:off x="4965430" y="629268"/>
            <a:ext cx="6586491" cy="1286160"/>
          </a:xfrm>
        </p:spPr>
        <p:txBody>
          <a:bodyPr anchor="b">
            <a:normAutofit/>
          </a:bodyPr>
          <a:lstStyle/>
          <a:p>
            <a:r>
              <a:rPr lang="en-GB">
                <a:cs typeface="Calibri Light"/>
              </a:rPr>
              <a:t>Aim of sprints = MVP</a:t>
            </a:r>
            <a:endParaRPr lang="en-GB"/>
          </a:p>
        </p:txBody>
      </p:sp>
      <p:sp>
        <p:nvSpPr>
          <p:cNvPr id="3" name="Content Placeholder 2">
            <a:extLst>
              <a:ext uri="{FF2B5EF4-FFF2-40B4-BE49-F238E27FC236}">
                <a16:creationId xmlns:a16="http://schemas.microsoft.com/office/drawing/2014/main" id="{2ECE5588-4989-32FC-A83E-8D6189BAD12D}"/>
              </a:ext>
            </a:extLst>
          </p:cNvPr>
          <p:cNvSpPr>
            <a:spLocks noGrp="1"/>
          </p:cNvSpPr>
          <p:nvPr>
            <p:ph idx="1"/>
          </p:nvPr>
        </p:nvSpPr>
        <p:spPr>
          <a:xfrm>
            <a:off x="4965431" y="2438400"/>
            <a:ext cx="6586489" cy="3785419"/>
          </a:xfrm>
        </p:spPr>
        <p:txBody>
          <a:bodyPr vert="horz" lIns="91440" tIns="45720" rIns="91440" bIns="45720" rtlCol="0" anchor="t">
            <a:normAutofit/>
          </a:bodyPr>
          <a:lstStyle/>
          <a:p>
            <a:pPr marL="0" indent="0">
              <a:buNone/>
            </a:pPr>
            <a:r>
              <a:rPr lang="en-GB" sz="3200" dirty="0">
                <a:cs typeface="Calibri"/>
              </a:rPr>
              <a:t>Minimum Viable Product</a:t>
            </a:r>
          </a:p>
        </p:txBody>
      </p:sp>
      <p:pic>
        <p:nvPicPr>
          <p:cNvPr id="5" name="Picture 4" descr="Close up of audio equipment">
            <a:extLst>
              <a:ext uri="{FF2B5EF4-FFF2-40B4-BE49-F238E27FC236}">
                <a16:creationId xmlns:a16="http://schemas.microsoft.com/office/drawing/2014/main" id="{B8C2425A-D820-0685-803D-7C9F48D78C8B}"/>
              </a:ext>
            </a:extLst>
          </p:cNvPr>
          <p:cNvPicPr>
            <a:picLocks noChangeAspect="1"/>
          </p:cNvPicPr>
          <p:nvPr/>
        </p:nvPicPr>
        <p:blipFill rotWithShape="1">
          <a:blip r:embed="rId3"/>
          <a:srcRect l="21163" r="33718"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6E1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2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DCD6-572F-54ED-0AE1-ADA87E43C9E2}"/>
              </a:ext>
            </a:extLst>
          </p:cNvPr>
          <p:cNvSpPr>
            <a:spLocks noGrp="1"/>
          </p:cNvSpPr>
          <p:nvPr>
            <p:ph type="title"/>
          </p:nvPr>
        </p:nvSpPr>
        <p:spPr>
          <a:xfrm>
            <a:off x="4965430" y="629268"/>
            <a:ext cx="6586491" cy="1286160"/>
          </a:xfrm>
        </p:spPr>
        <p:txBody>
          <a:bodyPr anchor="b">
            <a:normAutofit/>
          </a:bodyPr>
          <a:lstStyle/>
          <a:p>
            <a:r>
              <a:rPr lang="en-GB" dirty="0">
                <a:cs typeface="Calibri Light"/>
              </a:rPr>
              <a:t>Being agile is also a mindset</a:t>
            </a:r>
            <a:endParaRPr lang="en-GB" dirty="0"/>
          </a:p>
        </p:txBody>
      </p:sp>
      <p:pic>
        <p:nvPicPr>
          <p:cNvPr id="6" name="Picture 5">
            <a:extLst>
              <a:ext uri="{FF2B5EF4-FFF2-40B4-BE49-F238E27FC236}">
                <a16:creationId xmlns:a16="http://schemas.microsoft.com/office/drawing/2014/main" id="{A1DA58DF-3253-79F8-508C-2F495FD9230E}"/>
              </a:ext>
            </a:extLst>
          </p:cNvPr>
          <p:cNvPicPr>
            <a:picLocks noChangeAspect="1"/>
          </p:cNvPicPr>
          <p:nvPr/>
        </p:nvPicPr>
        <p:blipFill rotWithShape="1">
          <a:blip r:embed="rId3"/>
          <a:srcRect l="36841" r="23753" b="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ECC6D"/>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D990445-6C0C-640B-EFB6-8EA1913D1E5D}"/>
              </a:ext>
            </a:extLst>
          </p:cNvPr>
          <p:cNvGraphicFramePr>
            <a:graphicFrameLocks noGrp="1"/>
          </p:cNvGraphicFramePr>
          <p:nvPr>
            <p:ph idx="1"/>
            <p:extLst>
              <p:ext uri="{D42A27DB-BD31-4B8C-83A1-F6EECF244321}">
                <p14:modId xmlns:p14="http://schemas.microsoft.com/office/powerpoint/2010/main" val="992308142"/>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29117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88E3BB0F3C1345B10715D4E7C2D887" ma:contentTypeVersion="16" ma:contentTypeDescription="Create a new document." ma:contentTypeScope="" ma:versionID="48487701035b0569cb23800295c883f7">
  <xsd:schema xmlns:xsd="http://www.w3.org/2001/XMLSchema" xmlns:xs="http://www.w3.org/2001/XMLSchema" xmlns:p="http://schemas.microsoft.com/office/2006/metadata/properties" xmlns:ns2="13c32ef8-5219-4fb7-a517-860f43cb3723" xmlns:ns3="0d3265ba-b221-48cd-9033-dbe725718aa8" targetNamespace="http://schemas.microsoft.com/office/2006/metadata/properties" ma:root="true" ma:fieldsID="e9a0ed58fa3952543c1b434c91f3f705" ns2:_="" ns3:_="">
    <xsd:import namespace="13c32ef8-5219-4fb7-a517-860f43cb3723"/>
    <xsd:import namespace="0d3265ba-b221-48cd-9033-dbe725718a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32ef8-5219-4fb7-a517-860f43cb3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57fcfcc-1eba-4da7-8b23-f1cf563780a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d3265ba-b221-48cd-9033-dbe725718aa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9a10b14-3247-4ee8-8ab7-d435425d62e7}" ma:internalName="TaxCatchAll" ma:showField="CatchAllData" ma:web="0d3265ba-b221-48cd-9033-dbe725718a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d3265ba-b221-48cd-9033-dbe725718aa8" xsi:nil="true"/>
    <lcf76f155ced4ddcb4097134ff3c332f xmlns="13c32ef8-5219-4fb7-a517-860f43cb3723">
      <Terms xmlns="http://schemas.microsoft.com/office/infopath/2007/PartnerControls"/>
    </lcf76f155ced4ddcb4097134ff3c332f>
    <SharedWithUsers xmlns="0d3265ba-b221-48cd-9033-dbe725718aa8">
      <UserInfo>
        <DisplayName/>
        <AccountId xsi:nil="true"/>
        <AccountType/>
      </UserInfo>
    </SharedWithUsers>
    <MediaLengthInSeconds xmlns="13c32ef8-5219-4fb7-a517-860f43cb372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A3B92D-B6D3-40BD-8C6F-2BC51E68E6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32ef8-5219-4fb7-a517-860f43cb3723"/>
    <ds:schemaRef ds:uri="0d3265ba-b221-48cd-9033-dbe725718a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0BF701-9846-4A73-9EC6-8589F4DBE4B7}">
  <ds:schemaRefs>
    <ds:schemaRef ds:uri="http://schemas.microsoft.com/office/2006/metadata/properties"/>
    <ds:schemaRef ds:uri="http://schemas.microsoft.com/office/infopath/2007/PartnerControls"/>
    <ds:schemaRef ds:uri="0d3265ba-b221-48cd-9033-dbe725718aa8"/>
    <ds:schemaRef ds:uri="fac8da1b-4089-4ea0-aee5-1f2984f6fb66"/>
    <ds:schemaRef ds:uri="13c32ef8-5219-4fb7-a517-860f43cb3723"/>
  </ds:schemaRefs>
</ds:datastoreItem>
</file>

<file path=customXml/itemProps3.xml><?xml version="1.0" encoding="utf-8"?>
<ds:datastoreItem xmlns:ds="http://schemas.openxmlformats.org/officeDocument/2006/customXml" ds:itemID="{D3F86D67-027F-4E2D-82B3-35A8973959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1636</Words>
  <Application>Microsoft Macintosh PowerPoint</Application>
  <PresentationFormat>Widescreen</PresentationFormat>
  <Paragraphs>147</Paragraphs>
  <Slides>19</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Failing Fast</vt:lpstr>
      <vt:lpstr>Who are we</vt:lpstr>
      <vt:lpstr>How are you feeling?  The current festival climate.  Challenges and opportunities</vt:lpstr>
      <vt:lpstr>What do we mean by failing fast?</vt:lpstr>
      <vt:lpstr>How do you fail fast when you have an annual festival?</vt:lpstr>
      <vt:lpstr>How do you do the fast bit? Agile</vt:lpstr>
      <vt:lpstr>What does that mean in practice?</vt:lpstr>
      <vt:lpstr>Aim of sprints = MVP</vt:lpstr>
      <vt:lpstr>Being agile is also a mindset</vt:lpstr>
      <vt:lpstr>PowerPoint Presentation</vt:lpstr>
      <vt:lpstr>PowerPoint Presentation</vt:lpstr>
      <vt:lpstr>Your north star /  Your vision</vt:lpstr>
      <vt:lpstr>Your values</vt:lpstr>
      <vt:lpstr>North star metric &amp; goals</vt:lpstr>
      <vt:lpstr>Talk to your users</vt:lpstr>
      <vt:lpstr>People lie to you</vt:lpstr>
      <vt:lpstr>A mini sprint  right here, right now</vt:lpstr>
      <vt:lpstr>Continuing the conversation</vt:lpstr>
      <vt:lpstr>Join us on the Music Patron journey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Fiona Whyton</cp:lastModifiedBy>
  <cp:revision>969</cp:revision>
  <dcterms:created xsi:type="dcterms:W3CDTF">2022-11-16T15:32:28Z</dcterms:created>
  <dcterms:modified xsi:type="dcterms:W3CDTF">2022-11-18T18:43:46Z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0x0101008288E3BB0F3C1345B10715D4E7C2D887</vt:lpwstr>
  </property>
  <property fmtid="{D5CDD505-2E9C-101B-9397-08002B2CF9AE}" pid="3" name="MediaServiceImageTags">
    <vt:lpwstr/>
  </property>
  <property fmtid="{D5CDD505-2E9C-101B-9397-08002B2CF9AE}" pid="4" name="Order">
    <vt:r8>51500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