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9" r:id="rId4"/>
    <p:sldId id="258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8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6AA8-5218-A8F7-1BB2-FDC1EEBAC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B1290-B0B2-8075-5484-0DD077970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F377D-5FD7-0C26-20BB-88B24CF3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C05E1-A450-C905-AEB0-95CBD39F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B220D-39EE-5C53-663F-FF93B8C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39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D6BB8-BD73-00A7-41AF-5145107BE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ACDF9-6D58-A0E4-9B7A-E3AFE1A4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D4AF7-CCFF-DCCC-E94D-3DD2C603A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FBF8C-00F8-790F-7213-683DA312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D6EF6-5496-9AAD-0E93-CBBDDF47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48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09E85-99AD-A5AE-463C-80CBD6A0C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0E8152-602D-DF65-56F3-4CB37A88B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2B730-7068-C189-F1F9-9CCBAC4F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DE09D-19C7-5D74-5CF3-29044B157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81B97-25CF-FB85-F285-54E371BF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606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EACDC-CA6B-1F13-F0B9-A99303F83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880BE-5AA3-D032-C802-4BEF6532E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9C444-22F1-909F-DBF2-81F4CFA2D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0188A-6AAE-7D96-DD10-D8CC7C95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01255-4662-CDD8-1502-B483DCC2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288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F886-FB00-F9C7-4649-D44E1C2C0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4A54F-490E-972E-F940-FFC4CCCC9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D5C3C-A924-3A0F-85AE-2AC874576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1D49D-B24A-86EF-D75E-D00845C7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53580-0709-9D19-694C-73AC22DF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47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26C2-1C4F-DF53-2812-6DA859C6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09739-3680-2829-C223-FFE3E62C1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FAAC4-FE34-302F-3C3D-CB52FCBE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D4995-DE7E-F2BE-E3D1-5E785698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6D0CD-A275-00F6-3F9D-A4036F025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8A5F-ABA7-E152-5AE7-82B7CBB5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54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245C-2D39-8F26-2B5E-43A8AC24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3D11E-F1AE-A7DD-66DE-CC1A24F99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0AF008-CC0B-5794-D29F-5543664B6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7471BE-ADE5-24F9-D9A9-5A980BCC1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0A4615-3740-60E1-3842-0ABA938507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DABC93-5636-BB83-7DDB-4C355868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33815F-7B6A-0B15-5D02-E706D64C4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9BB0A-67B4-2D7D-652F-E756A529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30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2B27B-69ED-AD63-E139-71355C64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E08D7-3B65-9A45-7307-0240A7387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EE991-35C0-5EF9-37D7-CE1EFFCB3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58DB7-F701-526D-2B7B-5F90FCA2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71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4EE7DB-34C7-7480-8EDE-016ACAB68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BA290-1E77-C0EA-0223-2BC9C2D4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5EC85-6CD6-E3C7-205E-CF83A53A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27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04CFA-3632-825C-D7E7-DDB7F862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18B8E-DEEB-CC56-B96F-7908B87E8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AC28B-D2EB-AABA-AEB4-198F57B89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9509E-76F3-9AF3-DB6A-391437CC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D5D1C-D5C5-259B-D650-B0961BEA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55335-A474-5CF8-E0A2-A4969395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6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C41DC-4448-5B45-4B41-BFA2C17F7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C7AECE-1B06-9819-60F6-7A64380BE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BD1DB-78DC-133B-D68B-A1967FF99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18F8F-1844-2C2F-D457-65169F043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BE2BE-C153-3A9B-3435-432144B9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025C3-0784-72BC-979B-E88BE7F8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48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4DE63-9158-B04F-E8F3-117A04721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C6D55-F4A8-2D69-E41E-D5A51F882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F8054-58F4-C4B9-D472-9B1A0E811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87CE-F79D-465F-BADB-10F1CADADCB9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70B12-61A4-3901-9216-08FCE4B07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89850-81C4-5216-FF56-0CF6DA02A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ACC1-76D3-4FAD-8E84-69A8631A2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42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jp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00B9947-F405-360B-C513-908C00162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0" r="768" b="22944"/>
          <a:stretch/>
        </p:blipFill>
        <p:spPr>
          <a:xfrm>
            <a:off x="11865935" y="1"/>
            <a:ext cx="326065" cy="6858000"/>
          </a:xfrm>
          <a:prstGeom prst="rect">
            <a:avLst/>
          </a:prstGeom>
        </p:spPr>
      </p:pic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27AFFE93-2DA5-49C5-6504-67C2E283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44" y="1776612"/>
            <a:ext cx="9937756" cy="19838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1EF0EB-4750-26B1-4977-E07848CEEB69}"/>
              </a:ext>
            </a:extLst>
          </p:cNvPr>
          <p:cNvSpPr txBox="1"/>
          <p:nvPr/>
        </p:nvSpPr>
        <p:spPr>
          <a:xfrm>
            <a:off x="803844" y="4611332"/>
            <a:ext cx="47360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Museo Slab 300" panose="02000000000000000000" pitchFamily="50" charset="0"/>
              </a:rPr>
              <a:t>Ellie Petrie</a:t>
            </a:r>
          </a:p>
          <a:p>
            <a:endParaRPr lang="en-GB" dirty="0">
              <a:latin typeface="Museo Slab 300" panose="02000000000000000000" pitchFamily="50" charset="0"/>
            </a:endParaRPr>
          </a:p>
          <a:p>
            <a:r>
              <a:rPr lang="en-GB" b="1">
                <a:latin typeface="Museo Slab 300" panose="02000000000000000000" pitchFamily="50" charset="0"/>
              </a:rPr>
              <a:t>Programme Manager</a:t>
            </a:r>
            <a:endParaRPr lang="en-GB" b="1" dirty="0">
              <a:latin typeface="Museo Slab 300" panose="02000000000000000000" pitchFamily="50" charset="0"/>
            </a:endParaRPr>
          </a:p>
          <a:p>
            <a:r>
              <a:rPr lang="en-GB" b="1" dirty="0">
                <a:latin typeface="Museo Slab 300" panose="02000000000000000000" pitchFamily="50" charset="0"/>
              </a:rPr>
              <a:t>Literature and Science Festivals</a:t>
            </a:r>
          </a:p>
          <a:p>
            <a:endParaRPr lang="en-GB" b="1" dirty="0">
              <a:latin typeface="Museo Slab 300" panose="02000000000000000000" pitchFamily="50" charset="0"/>
            </a:endParaRPr>
          </a:p>
          <a:p>
            <a:r>
              <a:rPr lang="en-GB" b="1" dirty="0">
                <a:latin typeface="Museo Slab 300" panose="02000000000000000000" pitchFamily="50" charset="0"/>
              </a:rPr>
              <a:t>Cheltenham Festivals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0EB2D-D752-890D-5FF6-39264FD8B061}"/>
              </a:ext>
            </a:extLst>
          </p:cNvPr>
          <p:cNvSpPr txBox="1"/>
          <p:nvPr/>
        </p:nvSpPr>
        <p:spPr>
          <a:xfrm>
            <a:off x="7497612" y="5085599"/>
            <a:ext cx="3646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latin typeface="Museo Slab 300" panose="02000000000000000000" pitchFamily="50" charset="0"/>
              </a:rPr>
              <a:t>Fast Forward: Future Festivals</a:t>
            </a:r>
          </a:p>
          <a:p>
            <a:endParaRPr lang="en-GB" i="1" dirty="0">
              <a:latin typeface="Museo Slab 300" panose="02000000000000000000" pitchFamily="50" charset="0"/>
            </a:endParaRPr>
          </a:p>
          <a:p>
            <a:r>
              <a:rPr lang="en-GB" dirty="0">
                <a:latin typeface="Museo Slab 300" panose="02000000000000000000" pitchFamily="50" charset="0"/>
              </a:rPr>
              <a:t>BAFA Conference for Festivals 2022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D34F377-B4DA-D39D-7F2B-BB7F0F74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2" y="461564"/>
            <a:ext cx="1603696" cy="7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2BADCBB-643B-D22C-6DB1-7D25C9DBF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854">
            <a:off x="10492408" y="1591793"/>
            <a:ext cx="553364" cy="5533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0986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17AD6E4B-D37C-B2E7-A4AA-420164CD8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r="25796"/>
          <a:stretch/>
        </p:blipFill>
        <p:spPr bwMode="auto">
          <a:xfrm>
            <a:off x="5871813" y="0"/>
            <a:ext cx="5994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00B9947-F405-360B-C513-908C00162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0" r="768" b="22944"/>
          <a:stretch/>
        </p:blipFill>
        <p:spPr>
          <a:xfrm>
            <a:off x="11865935" y="1"/>
            <a:ext cx="326065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86A5BB-ADFD-87EB-5E5B-F809BB5E1D61}"/>
              </a:ext>
            </a:extLst>
          </p:cNvPr>
          <p:cNvSpPr txBox="1"/>
          <p:nvPr/>
        </p:nvSpPr>
        <p:spPr>
          <a:xfrm>
            <a:off x="280428" y="2704900"/>
            <a:ext cx="53142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useo Slab 300" panose="02000000000000000000" pitchFamily="50" charset="0"/>
              </a:rPr>
              <a:t>A destination for young people to share and explore ideas and culture, in person and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useo Slab 300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useo Slab 300" panose="02000000000000000000" pitchFamily="50" charset="0"/>
                <a:sym typeface="FormaDJRDisplay"/>
              </a:rPr>
              <a:t>A platform to amplify the stories that matter, engage with key local, national and international issues, and connect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useo Slab 300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useo Slab 300" panose="02000000000000000000" pitchFamily="50" charset="0"/>
                <a:sym typeface="FormaDJRDisplay"/>
              </a:rPr>
              <a:t>A distinctive, non-traditional event space and vibrant programme of free, pop-up events in a range of 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useo Slab 300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useo Slab 300" panose="02000000000000000000" pitchFamily="50" charset="0"/>
              </a:rPr>
              <a:t>Turning up the volume on local, national and international young voices that are shaping conversations of the future</a:t>
            </a:r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44" name="Image" descr="Image">
            <a:extLst>
              <a:ext uri="{FF2B5EF4-FFF2-40B4-BE49-F238E27FC236}">
                <a16:creationId xmlns:a16="http://schemas.microsoft.com/office/drawing/2014/main" id="{CDFC7101-4F16-21E1-DB07-DE45B6A03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28" y="462599"/>
            <a:ext cx="5097933" cy="1017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" descr="Image">
            <a:extLst>
              <a:ext uri="{FF2B5EF4-FFF2-40B4-BE49-F238E27FC236}">
                <a16:creationId xmlns:a16="http://schemas.microsoft.com/office/drawing/2014/main" id="{8160FC1D-D6D9-CBB2-96E8-19898C889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854">
            <a:off x="5164944" y="295864"/>
            <a:ext cx="553364" cy="553364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3D4E2AB-3567-2BF3-F829-72A047A0A776}"/>
              </a:ext>
            </a:extLst>
          </p:cNvPr>
          <p:cNvSpPr txBox="1"/>
          <p:nvPr/>
        </p:nvSpPr>
        <p:spPr>
          <a:xfrm>
            <a:off x="326065" y="1756862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Museo Slab 900" panose="02000000000000000000" pitchFamily="50" charset="0"/>
                <a:sym typeface="FormaDJRDisplay"/>
              </a:rPr>
              <a:t>What and Why?</a:t>
            </a:r>
            <a:endParaRPr lang="en-GB" sz="3200" b="1" dirty="0">
              <a:latin typeface="Museo Slab 900" panose="02000000000000000000" pitchFamily="50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764B39-8E4D-F913-D09D-5FA9D5862D77}"/>
              </a:ext>
            </a:extLst>
          </p:cNvPr>
          <p:cNvSpPr txBox="1"/>
          <p:nvPr/>
        </p:nvSpPr>
        <p:spPr>
          <a:xfrm>
            <a:off x="5871813" y="6522143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Image: Still Moving Media</a:t>
            </a:r>
          </a:p>
        </p:txBody>
      </p:sp>
    </p:spTree>
    <p:extLst>
      <p:ext uri="{BB962C8B-B14F-4D97-AF65-F5344CB8AC3E}">
        <p14:creationId xmlns:p14="http://schemas.microsoft.com/office/powerpoint/2010/main" val="2847064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00B9947-F405-360B-C513-908C00162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0" r="768" b="22944"/>
          <a:stretch/>
        </p:blipFill>
        <p:spPr>
          <a:xfrm>
            <a:off x="11865935" y="1"/>
            <a:ext cx="326065" cy="6858000"/>
          </a:xfrm>
          <a:prstGeom prst="rect">
            <a:avLst/>
          </a:prstGeom>
        </p:spPr>
      </p:pic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27AFFE93-2DA5-49C5-6504-67C2E283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18" y="675450"/>
            <a:ext cx="5097933" cy="1017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380B08DB-954C-9025-1396-E1A517457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9854">
            <a:off x="5296447" y="395002"/>
            <a:ext cx="561494" cy="561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D5DC92-5108-7246-35B9-0AF127359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194" y="3241865"/>
            <a:ext cx="2267201" cy="3122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76723-FDAC-C898-856B-2DE9DB6A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8751" y="3253837"/>
            <a:ext cx="2178326" cy="3122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596F3-572D-C51C-50D4-405BD61B0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1001" y="3230647"/>
            <a:ext cx="4432186" cy="31224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298FC7-8808-B8E5-536A-BF59B3AF84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220" y="3241865"/>
            <a:ext cx="2407781" cy="3116889"/>
          </a:xfrm>
          <a:prstGeom prst="rect">
            <a:avLst/>
          </a:prstGeom>
        </p:spPr>
      </p:pic>
      <p:pic>
        <p:nvPicPr>
          <p:cNvPr id="13" name="Picture 12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4315AFF5-CF51-4EB0-CB20-F07F37808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41" y="444590"/>
            <a:ext cx="2787720" cy="26091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8A1F90-E59B-311E-F910-160FCA7CD488}"/>
              </a:ext>
            </a:extLst>
          </p:cNvPr>
          <p:cNvSpPr txBox="1"/>
          <p:nvPr/>
        </p:nvSpPr>
        <p:spPr>
          <a:xfrm>
            <a:off x="379639" y="1967131"/>
            <a:ext cx="5097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Museo Slab 900" panose="02000000000000000000" pitchFamily="50" charset="0"/>
                <a:sym typeface="FormaDJRDisplay"/>
              </a:rPr>
              <a:t>Creating an Identity</a:t>
            </a:r>
            <a:endParaRPr lang="en-GB" sz="3200" b="1" dirty="0">
              <a:latin typeface="Museo Slab 900" panose="02000000000000000000" pitchFamily="50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3778C41-96B5-1826-AEFA-B0D18F2D8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056">
            <a:off x="2385815" y="5957248"/>
            <a:ext cx="981017" cy="79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669E7776-0C84-3EE5-1835-66E33F974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024">
            <a:off x="6356867" y="2175681"/>
            <a:ext cx="888703" cy="90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77AF247-6835-59CD-6CF4-663CDC5DD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67" y="281855"/>
            <a:ext cx="1754100" cy="29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40D614F-9D2E-D612-8A5A-062AA4B89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54" y="548666"/>
            <a:ext cx="769278" cy="62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56A6076-A7A1-6D35-868A-85F3B8E4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114" y="1437686"/>
            <a:ext cx="622210" cy="62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349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00B9947-F405-360B-C513-908C00162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0" r="768" b="22944"/>
          <a:stretch/>
        </p:blipFill>
        <p:spPr>
          <a:xfrm>
            <a:off x="11865935" y="1"/>
            <a:ext cx="32606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B10545-006A-DD23-64E8-D9FAC7C21331}"/>
              </a:ext>
            </a:extLst>
          </p:cNvPr>
          <p:cNvSpPr txBox="1"/>
          <p:nvPr/>
        </p:nvSpPr>
        <p:spPr>
          <a:xfrm>
            <a:off x="6287243" y="286919"/>
            <a:ext cx="564615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useo Slab 300" panose="02000000000000000000" pitchFamily="50" charset="0"/>
              </a:rPr>
              <a:t>Centring youth voice and young talent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useo Slab 300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useo Slab 300" panose="02000000000000000000" pitchFamily="50" charset="0"/>
              </a:rPr>
              <a:t>Co-curation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useo Slab 300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useo Slab 300" panose="02000000000000000000" pitchFamily="50" charset="0"/>
              </a:rPr>
              <a:t>Reflective and relevant programming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useo Slab 300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useo Slab 300" panose="02000000000000000000" pitchFamily="50" charset="0"/>
              </a:rPr>
              <a:t>Non-traditional 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useo Slab 300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useo Slab 300" panose="02000000000000000000" pitchFamily="50" charset="0"/>
              </a:rPr>
              <a:t>Spotlight on year-round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useo Slab 300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useo Slab 300" panose="02000000000000000000" pitchFamily="50" charset="0"/>
              </a:rPr>
              <a:t>Ownership from speakers and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useo Slab 300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useo Slab 300" panose="02000000000000000000" pitchFamily="50" charset="0"/>
              </a:rPr>
              <a:t>Digital content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988E5A-745B-7095-DF9F-EE305BD02819}"/>
              </a:ext>
            </a:extLst>
          </p:cNvPr>
          <p:cNvSpPr txBox="1"/>
          <p:nvPr/>
        </p:nvSpPr>
        <p:spPr>
          <a:xfrm>
            <a:off x="317666" y="1765871"/>
            <a:ext cx="6985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Museo Slab 900" panose="02000000000000000000" pitchFamily="50" charset="0"/>
                <a:sym typeface="FormaDJRDisplay"/>
              </a:rPr>
              <a:t>Programming Approach</a:t>
            </a:r>
            <a:endParaRPr lang="en-GB" sz="3200" b="1" dirty="0">
              <a:latin typeface="Museo Slab 900" panose="02000000000000000000" pitchFamily="5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DDE2E1-B217-1138-1E02-DC48DF3DD0EF}"/>
              </a:ext>
            </a:extLst>
          </p:cNvPr>
          <p:cNvGrpSpPr/>
          <p:nvPr/>
        </p:nvGrpSpPr>
        <p:grpSpPr>
          <a:xfrm>
            <a:off x="147758" y="3750785"/>
            <a:ext cx="11548269" cy="2976708"/>
            <a:chOff x="-138661" y="3114148"/>
            <a:chExt cx="12267998" cy="3176115"/>
          </a:xfrm>
        </p:grpSpPr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772B94EB-123B-9886-0BC1-B936657E68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2" r="24732" b="7669"/>
            <a:stretch/>
          </p:blipFill>
          <p:spPr bwMode="auto">
            <a:xfrm>
              <a:off x="-138661" y="3114151"/>
              <a:ext cx="3211955" cy="3176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7D2178BD-7768-A4E7-70C1-8AF96A71D5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2" t="1991" r="19897" b="13446"/>
            <a:stretch/>
          </p:blipFill>
          <p:spPr bwMode="auto">
            <a:xfrm>
              <a:off x="2780956" y="3114149"/>
              <a:ext cx="3295460" cy="3176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A picture containing person, indoor, crowd&#10;&#10;Description automatically generated">
              <a:extLst>
                <a:ext uri="{FF2B5EF4-FFF2-40B4-BE49-F238E27FC236}">
                  <a16:creationId xmlns:a16="http://schemas.microsoft.com/office/drawing/2014/main" id="{918EFB5A-106C-E840-206E-19F400FDC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2" t="14917" r="17759" b="20534"/>
            <a:stretch/>
          </p:blipFill>
          <p:spPr>
            <a:xfrm>
              <a:off x="9100756" y="3114148"/>
              <a:ext cx="3028581" cy="3176114"/>
            </a:xfrm>
            <a:prstGeom prst="rect">
              <a:avLst/>
            </a:prstGeom>
          </p:spPr>
        </p:pic>
        <p:pic>
          <p:nvPicPr>
            <p:cNvPr id="19" name="Picture 18" descr="A person holding a pair of scissors&#10;&#10;Description automatically generated with low confidence">
              <a:extLst>
                <a:ext uri="{FF2B5EF4-FFF2-40B4-BE49-F238E27FC236}">
                  <a16:creationId xmlns:a16="http://schemas.microsoft.com/office/drawing/2014/main" id="{53420E86-5BEB-AF48-EDAA-2A213200F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r="19262" b="4726"/>
            <a:stretch/>
          </p:blipFill>
          <p:spPr>
            <a:xfrm>
              <a:off x="6026435" y="3114148"/>
              <a:ext cx="3211955" cy="3176114"/>
            </a:xfrm>
            <a:prstGeom prst="rect">
              <a:avLst/>
            </a:prstGeom>
          </p:spPr>
        </p:pic>
      </p:grp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9D55D33D-3F4A-312A-5AC0-4A3AC9985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66" y="418669"/>
            <a:ext cx="5012529" cy="1000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EC2327EA-5C68-68CC-59D9-C8D5F072B9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19854">
            <a:off x="5211827" y="230769"/>
            <a:ext cx="561494" cy="561494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A05FD5C-FFBB-774E-FA33-ED7D4C402192}"/>
              </a:ext>
            </a:extLst>
          </p:cNvPr>
          <p:cNvSpPr txBox="1"/>
          <p:nvPr/>
        </p:nvSpPr>
        <p:spPr>
          <a:xfrm>
            <a:off x="10025638" y="6425734"/>
            <a:ext cx="46517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Images: Still Moving Media</a:t>
            </a:r>
          </a:p>
        </p:txBody>
      </p:sp>
    </p:spTree>
    <p:extLst>
      <p:ext uri="{BB962C8B-B14F-4D97-AF65-F5344CB8AC3E}">
        <p14:creationId xmlns:p14="http://schemas.microsoft.com/office/powerpoint/2010/main" val="2944821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00B9947-F405-360B-C513-908C00162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0" r="768" b="22944"/>
          <a:stretch/>
        </p:blipFill>
        <p:spPr>
          <a:xfrm>
            <a:off x="11865935" y="1"/>
            <a:ext cx="326065" cy="6858000"/>
          </a:xfrm>
          <a:prstGeom prst="rect">
            <a:avLst/>
          </a:prstGeom>
        </p:spPr>
      </p:pic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27AFFE93-2DA5-49C5-6504-67C2E283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7" y="530699"/>
            <a:ext cx="5012529" cy="1000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9B389C-4E7C-DA6B-30F9-89B38ABA3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083" y="3623737"/>
            <a:ext cx="4195985" cy="3057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EB21B1-97FE-5DEF-7EC8-7E53C14921AF}"/>
              </a:ext>
            </a:extLst>
          </p:cNvPr>
          <p:cNvSpPr txBox="1"/>
          <p:nvPr/>
        </p:nvSpPr>
        <p:spPr>
          <a:xfrm rot="16200000">
            <a:off x="5596903" y="4731839"/>
            <a:ext cx="3409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Illustration: Emily Shilton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DCE86E-769D-FD39-763A-42C784801A3B}"/>
              </a:ext>
            </a:extLst>
          </p:cNvPr>
          <p:cNvSpPr txBox="1"/>
          <p:nvPr/>
        </p:nvSpPr>
        <p:spPr>
          <a:xfrm>
            <a:off x="6095339" y="381233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1" dirty="0">
                <a:latin typeface="Museo Slab 300" panose="02000000000000000000" pitchFamily="50" charset="0"/>
              </a:rPr>
              <a:t>“</a:t>
            </a:r>
            <a:r>
              <a:rPr lang="en-US" sz="1500" b="0" i="1" dirty="0">
                <a:effectLst/>
                <a:latin typeface="Museo Slab 300" panose="02000000000000000000" pitchFamily="50" charset="0"/>
              </a:rPr>
              <a:t>How raw and real it was”</a:t>
            </a:r>
            <a:endParaRPr lang="en-GB" sz="1500" i="1" dirty="0">
              <a:latin typeface="Museo Slab 300" panose="02000000000000000000" pitchFamily="50" charset="0"/>
            </a:endParaRPr>
          </a:p>
        </p:txBody>
      </p:sp>
      <p:pic>
        <p:nvPicPr>
          <p:cNvPr id="12" name="Picture 11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B738AAD3-71C0-4A5E-C118-3342ABD8C7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/>
          <a:stretch/>
        </p:blipFill>
        <p:spPr>
          <a:xfrm>
            <a:off x="2957859" y="3621270"/>
            <a:ext cx="4195986" cy="302545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DFEACE-B52A-D131-0B04-5BFD1657783C}"/>
              </a:ext>
            </a:extLst>
          </p:cNvPr>
          <p:cNvSpPr txBox="1"/>
          <p:nvPr/>
        </p:nvSpPr>
        <p:spPr>
          <a:xfrm>
            <a:off x="324668" y="1891577"/>
            <a:ext cx="6912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Museo Slab 900" panose="02000000000000000000" pitchFamily="50" charset="0"/>
                <a:sym typeface="FormaDJRDisplay"/>
              </a:rPr>
              <a:t>Building a VOICEBOX Community</a:t>
            </a:r>
            <a:endParaRPr lang="en-GB" sz="3200" b="1" dirty="0">
              <a:latin typeface="Museo Slab 900" panose="020000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B32C46-C5A9-B2EE-2BE5-93ADFF95013F}"/>
              </a:ext>
            </a:extLst>
          </p:cNvPr>
          <p:cNvSpPr txBox="1"/>
          <p:nvPr/>
        </p:nvSpPr>
        <p:spPr>
          <a:xfrm rot="16200000">
            <a:off x="1486888" y="5103914"/>
            <a:ext cx="27105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Tom Daley (Still Moving Media)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95EDA0-A66C-C84D-2726-587FEE038D0D}"/>
              </a:ext>
            </a:extLst>
          </p:cNvPr>
          <p:cNvSpPr txBox="1"/>
          <p:nvPr/>
        </p:nvSpPr>
        <p:spPr>
          <a:xfrm>
            <a:off x="8134902" y="760156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1" dirty="0">
                <a:effectLst/>
                <a:latin typeface="Museo Slab 300" panose="02000000000000000000" pitchFamily="50" charset="0"/>
              </a:rPr>
              <a:t>“Hearing others’ experience of life”</a:t>
            </a:r>
            <a:endParaRPr lang="en-GB" sz="1500" i="1" dirty="0">
              <a:latin typeface="Museo Slab 300" panose="02000000000000000000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4E82E5-2197-E7EC-D9EE-A839AA559B49}"/>
              </a:ext>
            </a:extLst>
          </p:cNvPr>
          <p:cNvSpPr txBox="1"/>
          <p:nvPr/>
        </p:nvSpPr>
        <p:spPr>
          <a:xfrm>
            <a:off x="7048456" y="1860987"/>
            <a:ext cx="55580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1" dirty="0">
                <a:effectLst/>
                <a:latin typeface="Museo Slab 300" panose="02000000000000000000" pitchFamily="50" charset="0"/>
              </a:rPr>
              <a:t>“Loved the venue, very unique and intimate and imaginative!”</a:t>
            </a:r>
            <a:endParaRPr lang="en-GB" sz="1500" i="1" dirty="0">
              <a:latin typeface="Museo Slab 300" panose="02000000000000000000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53584B-B1BD-5EE4-5638-63747E404935}"/>
              </a:ext>
            </a:extLst>
          </p:cNvPr>
          <p:cNvSpPr txBox="1"/>
          <p:nvPr/>
        </p:nvSpPr>
        <p:spPr>
          <a:xfrm>
            <a:off x="6120958" y="2534025"/>
            <a:ext cx="54700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1" dirty="0">
                <a:effectLst/>
              </a:rPr>
              <a:t>“</a:t>
            </a:r>
            <a:r>
              <a:rPr lang="en-US" sz="1500" b="0" i="1" dirty="0">
                <a:effectLst/>
                <a:latin typeface="Museo Slab 300" panose="02000000000000000000" pitchFamily="50" charset="0"/>
              </a:rPr>
              <a:t>The diversity, open-mindedness, educational value and sincerity of the panel and subjects”</a:t>
            </a:r>
            <a:endParaRPr lang="en-GB" sz="1500" i="1" dirty="0">
              <a:latin typeface="Museo Slab 300" panose="02000000000000000000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4BCC4F-8897-06F2-0EC2-DF525EBA0C96}"/>
              </a:ext>
            </a:extLst>
          </p:cNvPr>
          <p:cNvSpPr txBox="1"/>
          <p:nvPr/>
        </p:nvSpPr>
        <p:spPr>
          <a:xfrm>
            <a:off x="6094030" y="1210450"/>
            <a:ext cx="49460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1" dirty="0">
                <a:effectLst/>
                <a:latin typeface="Museo Slab 300" panose="02000000000000000000" pitchFamily="50" charset="0"/>
              </a:rPr>
              <a:t>“Fresh perspectives and different topics to usual. Liked the fun feeling it was welcoming”</a:t>
            </a:r>
            <a:endParaRPr lang="en-GB" sz="1500" i="1" dirty="0">
              <a:latin typeface="Museo Slab 300" panose="020000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47B213-20BD-DE01-9398-1037AA9224DF}"/>
              </a:ext>
            </a:extLst>
          </p:cNvPr>
          <p:cNvSpPr txBox="1"/>
          <p:nvPr/>
        </p:nvSpPr>
        <p:spPr>
          <a:xfrm>
            <a:off x="6499242" y="3133450"/>
            <a:ext cx="593493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1" dirty="0">
                <a:effectLst/>
                <a:latin typeface="Museo Slab 300" panose="02000000000000000000" pitchFamily="50" charset="0"/>
              </a:rPr>
              <a:t>“Felt like it was easy to chat to panellists and get advice”</a:t>
            </a:r>
            <a:endParaRPr lang="en-GB" sz="1500" i="1" dirty="0">
              <a:latin typeface="Museo Slab 300" panose="02000000000000000000" pitchFamily="50" charset="0"/>
            </a:endParaRPr>
          </a:p>
        </p:txBody>
      </p:sp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3293B8DF-DD2A-A17B-63F0-E7870E3D5B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5" b="6247"/>
          <a:stretch/>
        </p:blipFill>
        <p:spPr>
          <a:xfrm>
            <a:off x="409790" y="3645763"/>
            <a:ext cx="2302694" cy="301317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573EFF1-D806-616D-6834-AD926643935B}"/>
              </a:ext>
            </a:extLst>
          </p:cNvPr>
          <p:cNvSpPr txBox="1"/>
          <p:nvPr/>
        </p:nvSpPr>
        <p:spPr>
          <a:xfrm rot="16200000">
            <a:off x="-477311" y="5720235"/>
            <a:ext cx="1477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Jack Shute Instagram</a:t>
            </a:r>
          </a:p>
        </p:txBody>
      </p:sp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7CD1C784-C6B1-A3F6-0361-68D2192F4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854">
            <a:off x="5146879" y="311537"/>
            <a:ext cx="561494" cy="5614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763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A08B32A-DE38-2FF1-DF6B-73B30761F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7049"/>
          <a:stretch/>
        </p:blipFill>
        <p:spPr bwMode="auto">
          <a:xfrm>
            <a:off x="5868478" y="0"/>
            <a:ext cx="5997457" cy="686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00B9947-F405-360B-C513-908C00162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0" r="768" b="22944"/>
          <a:stretch/>
        </p:blipFill>
        <p:spPr>
          <a:xfrm>
            <a:off x="11865935" y="1"/>
            <a:ext cx="326065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2F8303-029D-0F8C-18E5-0C9310B9DAE3}"/>
              </a:ext>
            </a:extLst>
          </p:cNvPr>
          <p:cNvSpPr txBox="1"/>
          <p:nvPr/>
        </p:nvSpPr>
        <p:spPr>
          <a:xfrm>
            <a:off x="224453" y="1901911"/>
            <a:ext cx="59974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Museo Slab 900" panose="02000000000000000000" pitchFamily="50" charset="0"/>
                <a:sym typeface="FormaDJRDisplay"/>
              </a:rPr>
              <a:t>Early Results, VOICEBOX and the Future…</a:t>
            </a:r>
            <a:endParaRPr lang="en-GB" sz="3200" b="1" dirty="0">
              <a:latin typeface="Museo Slab 900" panose="02000000000000000000" pitchFamily="50" charset="0"/>
            </a:endParaRP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73129382-EE2C-FE69-DF56-6BDCF6CA1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53" y="537699"/>
            <a:ext cx="5097933" cy="1017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A340C984-B92B-1AE9-F255-B596F49AB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854">
            <a:off x="5156618" y="321526"/>
            <a:ext cx="561494" cy="561494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46F858-6150-A520-731A-002012447160}"/>
              </a:ext>
            </a:extLst>
          </p:cNvPr>
          <p:cNvSpPr txBox="1"/>
          <p:nvPr/>
        </p:nvSpPr>
        <p:spPr>
          <a:xfrm>
            <a:off x="326065" y="3429000"/>
            <a:ext cx="466502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Museo Slab 900" panose="02000000000000000000" pitchFamily="50" charset="0"/>
              </a:rPr>
              <a:t>Our VOICEBOX Audience (2022)</a:t>
            </a:r>
          </a:p>
          <a:p>
            <a:endParaRPr lang="en-GB" sz="1800" b="1" dirty="0">
              <a:latin typeface="Museo Slab 300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Museo Slab 300" panose="02000000000000000000" pitchFamily="50" charset="0"/>
              </a:rPr>
              <a:t>16 – 30 Audience: 70%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Museo Slab 300" panose="02000000000000000000" pitchFamily="50" charset="0"/>
              </a:rPr>
              <a:t>Ethnically &amp; Culturally Diverse: 24%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Museo Slab 300" panose="02000000000000000000" pitchFamily="50" charset="0"/>
              </a:rPr>
              <a:t>Deaf / Disabled: 14%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Museo Slab 300" panose="02000000000000000000" pitchFamily="50" charset="0"/>
              </a:rPr>
              <a:t>LGBTQI+: 33%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Museo Slab 300" panose="02000000000000000000" pitchFamily="50" charset="0"/>
              </a:rPr>
              <a:t>Community co-curation: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Museo Slab 300" panose="02000000000000000000" pitchFamily="50" charset="0"/>
              </a:rPr>
              <a:t>Digital reach: 10.5m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useo Slab 300" panose="02000000000000000000" pitchFamily="50" charset="0"/>
              </a:rPr>
              <a:t>New to Cheltenham Festivals: 36%</a:t>
            </a:r>
            <a:endParaRPr lang="en-GB" sz="1800" dirty="0">
              <a:latin typeface="Museo Slab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919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288</Words>
  <Application>Microsoft Macintosh PowerPoint</Application>
  <PresentationFormat>Widescreen</PresentationFormat>
  <Paragraphs>54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Museo Slab 300</vt:lpstr>
      <vt:lpstr>Museo Slab 900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Whittle</dc:creator>
  <cp:lastModifiedBy>Fiona Whyton</cp:lastModifiedBy>
  <cp:revision>40</cp:revision>
  <dcterms:created xsi:type="dcterms:W3CDTF">2022-11-21T09:24:13Z</dcterms:created>
  <dcterms:modified xsi:type="dcterms:W3CDTF">2022-11-23T13:35:46Z</dcterms:modified>
</cp:coreProperties>
</file>