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78143" autoAdjust="0"/>
  </p:normalViewPr>
  <p:slideViewPr>
    <p:cSldViewPr snapToGrid="0">
      <p:cViewPr varScale="1">
        <p:scale>
          <a:sx n="52" d="100"/>
          <a:sy n="52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DB3C-9828-48B8-9ECB-D3DC1F8ADAA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E231-7AB2-4DD1-AA08-1A563549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people know what apprenticeships are?</a:t>
            </a:r>
          </a:p>
          <a:p>
            <a:r>
              <a:rPr lang="en-GB" dirty="0"/>
              <a:t>Has anyone taken an apprentice? </a:t>
            </a:r>
          </a:p>
          <a:p>
            <a:r>
              <a:rPr lang="en-GB" dirty="0"/>
              <a:t>Flexi </a:t>
            </a:r>
            <a:r>
              <a:rPr lang="en-GB"/>
              <a:t>Job Apprenticeships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E231-7AB2-4DD1-AA08-1A563549D8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E231-7AB2-4DD1-AA08-1A563549D8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2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E231-7AB2-4DD1-AA08-1A563549D8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1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E231-7AB2-4DD1-AA08-1A563549D8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Getting People to Stick – These people started as apprentices and were trained on the job – most now have degrees and some are chartered </a:t>
            </a:r>
          </a:p>
          <a:p>
            <a:endParaRPr lang="en-GB" dirty="0"/>
          </a:p>
          <a:p>
            <a:r>
              <a:rPr lang="en-GB" dirty="0"/>
              <a:t>Targeted underrepresented groups – more females, people of colour moving into senior and management positions – Nathan started as a joiner</a:t>
            </a:r>
          </a:p>
          <a:p>
            <a:endParaRPr lang="en-GB" dirty="0"/>
          </a:p>
          <a:p>
            <a:r>
              <a:rPr lang="en-GB" dirty="0"/>
              <a:t>Construction does quote well recruiting the people that we need in creative and vice versa – great way to lean on each others strengths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E231-7AB2-4DD1-AA08-1A563549D8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9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3DE-AEEC-4010-A62D-85DD09B28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FF5FD-45DA-4D95-BCE4-120BE7DD5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E602-6C6C-4885-BCED-E09EFA6E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93AEF-E554-4779-851D-6CA76ED5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8FC2F-F597-400A-86CF-87E7AAA7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7A7B-B005-4374-8AA7-2E3D072F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66730-F65A-4DC2-B409-8AA7363A1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6BB9F-8B2E-4391-8449-385675BF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6153-06E6-4BC1-8CB3-5146D21E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0CD6-7542-47F0-960F-D31A68E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B5448-5D81-47E8-92BB-4F0293976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E5B15-036E-41CF-94B9-5BD758112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7D66-A38D-423D-BEA7-A2E6BC68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FB024-1E0D-4D75-A526-38F0A714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4551-9986-4D5B-915E-C2426F5E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8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0DC3-B998-4F7C-9AD4-B4550E34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5B3E-C9F0-4BEE-BFAD-7837A6843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7952-F7B8-423B-B873-9F37BFD8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9C0F0-BE5A-4FEF-9FD1-571042E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71E4-BFA0-473A-87D7-8BF330C9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8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A333-EFAA-4108-81B3-8A022A7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9DA77-16DE-4192-B29A-4EFFE1EF6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AF01-1CA9-4B56-A0D3-C9FD1B3D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26D6-4A10-44C2-A162-17601F8F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C5D7-DEAF-46DD-B8CC-900164B9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B10F-BFA1-4199-A1E9-54F5EFBF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DDB9-FEB9-4B3D-B110-94EDEE2E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CE416-1CBB-4D24-ACD1-44D3F9B53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2532B-BC59-4E8A-B05A-96099A33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0CA8F-EA2C-4E18-8ACE-BFFFF41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951C-5C5D-4D2E-959D-8ECEAC99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A5DD-40F4-4179-8185-FAA78A92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80266-A6EF-4AC3-A5CD-BF6959D3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74C6-27D1-4BC5-9659-6DA72002C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70DD1-C2BA-4E71-BEE4-EC2026270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6FD46-AC41-4FB9-9717-EBC9EC184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05E5-087F-416C-8C11-F804CF96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821E8-3C2C-4F23-8FE3-300D8E2E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48291-C0D3-40DC-BFAC-83CD5913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A838-9501-41F5-AFA0-90C5E2C6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C85C5-3093-4FB0-ADA9-1FBDD770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F65FF-6F21-4617-8ED5-63B23688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05292-7689-4C65-9675-6989644F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41380-C576-42B2-AFC1-E76498C6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6B3F-0BE3-49A4-8EC5-E856715F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3B1B1-7A23-4ABA-976B-954CF0FD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9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A240-DE64-4ADC-AF9B-33137549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5D920-5912-4E48-9374-BA2133B3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7F959-2259-460D-9B0B-0B75533F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BDE8-5F87-48CB-8177-E6FD747C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F3CCA-2A4E-49CF-BF95-E72210F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BACD-A161-4DC9-A826-D8945AB7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9C98-95AB-41B3-A6AD-C84B1B11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D38C5-8377-415F-900F-2A61B675F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E0CD1-FB2D-490D-B4D0-D5976C453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8DCFA-769C-43F1-AD49-6CD1C310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1009-25C8-4E3F-B5F9-98B4EBEF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EE818-A253-4CDE-A9F7-A6F1F04F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5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4A115-06A8-4BFD-A0B6-414A5A87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366FE-5D2B-4AFA-9EC9-98DD40AE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2A4B-5EA4-4EF3-873F-E8BCDF811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60EA-982E-4B97-AD77-05500AE03F4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42CB-79D5-490F-9F1F-20ACD4219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E7D8-EF5E-4510-9806-09775E6E1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971B-74CF-4238-9E5E-9EC51651E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7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88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942BC-A5CB-4B0A-804E-0C74A1F5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GB" sz="5000" dirty="0">
                <a:solidFill>
                  <a:srgbClr val="FFFFFF"/>
                </a:solidFill>
              </a:rPr>
              <a:t>Northern </a:t>
            </a:r>
            <a:br>
              <a:rPr lang="en-GB" sz="5000" dirty="0">
                <a:solidFill>
                  <a:srgbClr val="FFFFFF"/>
                </a:solidFill>
              </a:rPr>
            </a:br>
            <a:r>
              <a:rPr lang="en-GB" sz="5000" dirty="0">
                <a:solidFill>
                  <a:srgbClr val="FFFFFF"/>
                </a:solidFill>
              </a:rPr>
              <a:t>Flexi-Job Apprenticeship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99BA9-0D11-46AF-8156-CCB1E4458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GB" sz="1800">
                <a:solidFill>
                  <a:srgbClr val="FFFFFF"/>
                </a:solidFill>
              </a:rPr>
              <a:t>Jocelyne Underwood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303EE18-D964-46C8-9090-0046586C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01" y="1678172"/>
            <a:ext cx="5749813" cy="33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E39D-6425-4AF6-A981-E76AF7BF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/>
              <a:t>Flexi-Job Apprenticeships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E3BD-E126-4D26-AAFE-0B0C4EC6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063282"/>
            <a:ext cx="6467867" cy="3450613"/>
          </a:xfrm>
        </p:spPr>
        <p:txBody>
          <a:bodyPr anchor="ctr">
            <a:normAutofit lnSpcReduction="10000"/>
          </a:bodyPr>
          <a:lstStyle/>
          <a:p>
            <a:r>
              <a:rPr lang="en-GB" sz="2200" dirty="0"/>
              <a:t>Model to increase the number of apprenticeships </a:t>
            </a:r>
          </a:p>
          <a:p>
            <a:r>
              <a:rPr lang="en-GB" sz="2200" dirty="0"/>
              <a:t>Agency Style Model – training and employment ‘shared’ by multiple employers</a:t>
            </a:r>
          </a:p>
          <a:p>
            <a:r>
              <a:rPr lang="en-GB" sz="2200" dirty="0"/>
              <a:t>We have applied for a Pan Northern approach supported by the NP11 and partners </a:t>
            </a:r>
          </a:p>
          <a:p>
            <a:r>
              <a:rPr lang="en-GB" sz="2200" dirty="0"/>
              <a:t>Apprentices might have three placements to complete </a:t>
            </a:r>
          </a:p>
          <a:p>
            <a:r>
              <a:rPr lang="en-GB" sz="2200" dirty="0"/>
              <a:t>Strong commitment from DfE to support sectors where self employment is prevalent – Create and Construction </a:t>
            </a:r>
          </a:p>
          <a:p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88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76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9268F24-A9B5-42E0-98C6-73D14A3FB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04994"/>
            <a:ext cx="1462088" cy="848011"/>
          </a:xfrm>
          <a:prstGeom prst="rect">
            <a:avLst/>
          </a:prstGeom>
        </p:spPr>
      </p:pic>
      <p:pic>
        <p:nvPicPr>
          <p:cNvPr id="8" name="Picture 6" descr="Welcome | Greater Manchester Chamber of Commerce">
            <a:extLst>
              <a:ext uri="{FF2B5EF4-FFF2-40B4-BE49-F238E27FC236}">
                <a16:creationId xmlns:a16="http://schemas.microsoft.com/office/drawing/2014/main" id="{BC058263-D685-4F77-BFBD-5A60F132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6" y="5600150"/>
            <a:ext cx="2408989" cy="10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 and guidelines | Arts Council England">
            <a:extLst>
              <a:ext uri="{FF2B5EF4-FFF2-40B4-BE49-F238E27FC236}">
                <a16:creationId xmlns:a16="http://schemas.microsoft.com/office/drawing/2014/main" id="{3FBDBFC2-A013-4A1C-9C01-1E8CF637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01" y="5624051"/>
            <a:ext cx="3114215" cy="9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partment for Education - Wikipedia">
            <a:extLst>
              <a:ext uri="{FF2B5EF4-FFF2-40B4-BE49-F238E27FC236}">
                <a16:creationId xmlns:a16="http://schemas.microsoft.com/office/drawing/2014/main" id="{27FC21EC-DF73-469F-B556-7E77B54C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86" y="5478469"/>
            <a:ext cx="1655753" cy="9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2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88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76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9268F24-A9B5-42E0-98C6-73D14A3FB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04994"/>
            <a:ext cx="1462088" cy="8480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FABF6D-C68C-4AD0-9D93-DEFF0D7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730891"/>
            <a:ext cx="10515600" cy="1325563"/>
          </a:xfrm>
        </p:spPr>
        <p:txBody>
          <a:bodyPr/>
          <a:lstStyle/>
          <a:p>
            <a:r>
              <a:rPr lang="en-GB" b="1" dirty="0"/>
              <a:t>Pan Northern Function </a:t>
            </a:r>
            <a:r>
              <a:rPr lang="en-GB" sz="3200" b="1" dirty="0"/>
              <a:t>(North East, North West, </a:t>
            </a:r>
            <a:br>
              <a:rPr lang="en-GB" sz="3200" b="1" dirty="0"/>
            </a:br>
            <a:r>
              <a:rPr lang="en-GB" sz="3200" b="1" dirty="0"/>
              <a:t>Yorkshire &amp; Humber) </a:t>
            </a:r>
          </a:p>
        </p:txBody>
      </p:sp>
      <p:pic>
        <p:nvPicPr>
          <p:cNvPr id="4098" name="Picture 2" descr="Festival of Thrift — Get North!">
            <a:extLst>
              <a:ext uri="{FF2B5EF4-FFF2-40B4-BE49-F238E27FC236}">
                <a16:creationId xmlns:a16="http://schemas.microsoft.com/office/drawing/2014/main" id="{8BD3B1BC-1079-4DD5-AB45-F36A51E83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22" y="4204916"/>
            <a:ext cx="2298604" cy="22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itby Folk Week │ 2021│ Whitby Pavilion │ 20th-26th August 2022.">
            <a:extLst>
              <a:ext uri="{FF2B5EF4-FFF2-40B4-BE49-F238E27FC236}">
                <a16:creationId xmlns:a16="http://schemas.microsoft.com/office/drawing/2014/main" id="{3230C86B-465A-4637-B722-8CD91A7C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1" y="4856761"/>
            <a:ext cx="3729361" cy="11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ge Gateshead - Wikipedia">
            <a:extLst>
              <a:ext uri="{FF2B5EF4-FFF2-40B4-BE49-F238E27FC236}">
                <a16:creationId xmlns:a16="http://schemas.microsoft.com/office/drawing/2014/main" id="{CBF592B9-BF43-40E2-8FB9-4D38CBC2C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12214" b="11738"/>
          <a:stretch/>
        </p:blipFill>
        <p:spPr bwMode="auto">
          <a:xfrm>
            <a:off x="4481586" y="4711850"/>
            <a:ext cx="224476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18CAEF-FF36-495D-A49F-9B735A35F963}"/>
              </a:ext>
            </a:extLst>
          </p:cNvPr>
          <p:cNvSpPr txBox="1">
            <a:spLocks/>
          </p:cNvSpPr>
          <p:nvPr/>
        </p:nvSpPr>
        <p:spPr>
          <a:xfrm>
            <a:off x="984625" y="1903605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Establish which departments can support apprentices and where people struggle to recruit</a:t>
            </a:r>
          </a:p>
          <a:p>
            <a:r>
              <a:rPr lang="en-GB" sz="2200" dirty="0"/>
              <a:t>Recruit cohorts and procure and manage high quality training provision </a:t>
            </a:r>
          </a:p>
          <a:p>
            <a:r>
              <a:rPr lang="en-GB" sz="2200" dirty="0"/>
              <a:t>Recruit employers and apprentices - coordinate placements </a:t>
            </a:r>
          </a:p>
          <a:p>
            <a:endParaRPr lang="en-GB" sz="22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9370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88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76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9268F24-A9B5-42E0-98C6-73D14A3FB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04994"/>
            <a:ext cx="1462088" cy="8480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FABF6D-C68C-4AD0-9D93-DEFF0D77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Sustainable &amp; Transferable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A913B6-4A54-4FA6-B16D-377C1FD8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Apprentices can be placed in creative or construction……..</a:t>
            </a:r>
          </a:p>
          <a:p>
            <a:r>
              <a:rPr lang="en-GB" sz="2400" dirty="0"/>
              <a:t>Bid Writing or Fundraising L3 (Grants &amp; Trusts or Bid Management)</a:t>
            </a:r>
          </a:p>
          <a:p>
            <a:r>
              <a:rPr lang="en-GB" sz="2400" dirty="0"/>
              <a:t>Project Management L4 (Producer or Construction Manager)</a:t>
            </a:r>
          </a:p>
          <a:p>
            <a:r>
              <a:rPr lang="en-GB" sz="2400" dirty="0"/>
              <a:t>Carpenter &amp; Joiner L2/3 (Site Joiner or Set Builder) </a:t>
            </a:r>
          </a:p>
          <a:p>
            <a:r>
              <a:rPr lang="en-GB" sz="2400" dirty="0"/>
              <a:t>HR, Finance and Admin L3 (Supported by either) </a:t>
            </a:r>
          </a:p>
          <a:p>
            <a:r>
              <a:rPr lang="en-GB" sz="2400" dirty="0"/>
              <a:t>Digital Marketing L3 (Supported by either) </a:t>
            </a:r>
          </a:p>
          <a:p>
            <a:r>
              <a:rPr lang="en-GB" sz="2400" dirty="0"/>
              <a:t>Management L5 (Supported by either)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669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18D61-98E2-48FD-9BF4-638A31B0A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" t="23470" r="84310" b="43422"/>
          <a:stretch/>
        </p:blipFill>
        <p:spPr>
          <a:xfrm>
            <a:off x="422431" y="360944"/>
            <a:ext cx="3538451" cy="2547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391F9-1EC8-4419-9EDA-38F71BD5C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" t="34898" r="83851" b="28639"/>
          <a:stretch/>
        </p:blipFill>
        <p:spPr>
          <a:xfrm>
            <a:off x="4451689" y="3429000"/>
            <a:ext cx="3288621" cy="2547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F8E99-758D-40CD-857C-EDB09973B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5" t="36803" r="86148" b="28572"/>
          <a:stretch/>
        </p:blipFill>
        <p:spPr>
          <a:xfrm>
            <a:off x="4451689" y="360943"/>
            <a:ext cx="3143210" cy="2758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28B05-1D38-459E-90C6-FF8D1BCE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8" t="36049" r="80944" b="26735"/>
          <a:stretch/>
        </p:blipFill>
        <p:spPr>
          <a:xfrm>
            <a:off x="8148691" y="3441118"/>
            <a:ext cx="3911062" cy="2535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4EE50-F029-4114-84D9-1C361D7FFF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1" t="35831" r="82168" b="28912"/>
          <a:stretch/>
        </p:blipFill>
        <p:spPr>
          <a:xfrm>
            <a:off x="7924371" y="373062"/>
            <a:ext cx="3975839" cy="2628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78570-87C5-4E6E-BF01-DBA2767669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27" t="34812" r="82796" b="28902"/>
          <a:stretch/>
        </p:blipFill>
        <p:spPr>
          <a:xfrm>
            <a:off x="422430" y="3429000"/>
            <a:ext cx="3620877" cy="25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274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Northern  Flexi-Job Apprenticeship Scheme</vt:lpstr>
      <vt:lpstr>Flexi-Job Apprenticeships </vt:lpstr>
      <vt:lpstr>Pan Northern Function (North East, North West,  Yorkshire &amp; Humber) </vt:lpstr>
      <vt:lpstr>Sustainable &amp; Transferable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develop the skills and  experiences that make people ‘stick’</dc:title>
  <dc:creator>Jocelyne Underwood</dc:creator>
  <cp:lastModifiedBy>Jocelyne Underwood</cp:lastModifiedBy>
  <cp:revision>2</cp:revision>
  <dcterms:created xsi:type="dcterms:W3CDTF">2021-11-15T17:39:37Z</dcterms:created>
  <dcterms:modified xsi:type="dcterms:W3CDTF">2021-11-16T09:50:22Z</dcterms:modified>
</cp:coreProperties>
</file>