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2" r:id="rId3"/>
    <p:sldId id="1604" r:id="rId4"/>
    <p:sldId id="1641" r:id="rId5"/>
    <p:sldId id="1643" r:id="rId6"/>
    <p:sldId id="1644" r:id="rId7"/>
    <p:sldId id="1652" r:id="rId8"/>
    <p:sldId id="1650" r:id="rId9"/>
    <p:sldId id="1651" r:id="rId10"/>
    <p:sldId id="265" r:id="rId11"/>
    <p:sldId id="1569" r:id="rId12"/>
    <p:sldId id="1577" r:id="rId13"/>
    <p:sldId id="1584" r:id="rId14"/>
    <p:sldId id="1601" r:id="rId15"/>
    <p:sldId id="1603" r:id="rId1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0000"/>
    <a:srgbClr val="81A8BD"/>
    <a:srgbClr val="009CDC"/>
    <a:srgbClr val="00205C"/>
    <a:srgbClr val="F9CC27"/>
    <a:srgbClr val="3CA0E3"/>
    <a:srgbClr val="7FA8BC"/>
    <a:srgbClr val="3D7AB0"/>
    <a:srgbClr val="00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7" autoAdjust="0"/>
    <p:restoredTop sz="73523" autoAdjust="0"/>
  </p:normalViewPr>
  <p:slideViewPr>
    <p:cSldViewPr snapToGrid="0">
      <p:cViewPr varScale="1">
        <p:scale>
          <a:sx n="59" d="100"/>
          <a:sy n="59" d="100"/>
        </p:scale>
        <p:origin x="1224" y="6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096" y="2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364009F-910E-4684-8BDE-467AF747EA17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90836FF-3F43-4135-855F-E6B4D4EF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8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BE47501-214A-47CA-995E-418DAB35E62E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39697D3-004F-42C3-B582-14D863BF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2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1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0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1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00DDD-6FBF-4680-B2F6-0700AB075B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3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5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1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7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7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5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697D3-004F-42C3-B582-14D863BF3E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0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In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>
            <a:extLst>
              <a:ext uri="{FF2B5EF4-FFF2-40B4-BE49-F238E27FC236}">
                <a16:creationId xmlns:a16="http://schemas.microsoft.com/office/drawing/2014/main" id="{3275EF1E-475D-EE4C-8CB8-FDF75E90B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81106"/>
            <a:ext cx="9144000" cy="581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CDC"/>
                </a:solidFill>
              </a:defRPr>
            </a:lvl1pPr>
          </a:lstStyle>
          <a:p>
            <a:r>
              <a:rPr lang="en-GB" dirty="0"/>
              <a:t>CONTENT SLIDES</a:t>
            </a:r>
          </a:p>
        </p:txBody>
      </p:sp>
    </p:spTree>
    <p:extLst>
      <p:ext uri="{BB962C8B-B14F-4D97-AF65-F5344CB8AC3E}">
        <p14:creationId xmlns:p14="http://schemas.microsoft.com/office/powerpoint/2010/main" val="36480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67022-0DCF-264D-9105-4407DF1A9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"/>
            <a:ext cx="9144000" cy="5140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69"/>
          <a:stretch/>
        </p:blipFill>
        <p:spPr>
          <a:xfrm>
            <a:off x="0" y="1551708"/>
            <a:ext cx="9144000" cy="35917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A127EA-2A1E-6A4D-A60B-F958CD50D2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B5158E-8DB8-824B-9AFF-F113EC13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682E93-706C-3A46-BF6F-7C512A90F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l and Ga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E8F33-044E-8941-875B-B381A64D7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18"/>
          <a:stretch/>
        </p:blipFill>
        <p:spPr>
          <a:xfrm>
            <a:off x="0" y="1981200"/>
            <a:ext cx="9144000" cy="3162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2BB214-1624-8941-B705-5225EC6C2C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B6CEFA-468B-3647-A36A-77E785AB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77ED3-3701-8944-ADE5-42D94F6271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l and Gas 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F9A35-960D-BC45-8040-AA7A425C2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25"/>
          <a:stretch/>
        </p:blipFill>
        <p:spPr>
          <a:xfrm>
            <a:off x="0" y="1842655"/>
            <a:ext cx="9144000" cy="33008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7BBC64-FC8B-7E4D-8868-3D481D8F93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5EBDCD-0CB7-024E-8512-EE6F6DA13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86012A-0AFC-7D4D-A8F4-E91F2B1BA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E00E00-897F-3F42-94AD-FCD61554B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10"/>
          <a:stretch/>
        </p:blipFill>
        <p:spPr>
          <a:xfrm>
            <a:off x="0" y="1939636"/>
            <a:ext cx="9144000" cy="3203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02245D-E71A-7740-B4DD-1ABC46076A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251F9C4-5ABB-DC4E-9BFB-BF49B5B5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C4A186-4DE5-5E4A-9201-4937AA676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0EEF2-88BF-D44D-9486-3565554BA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33"/>
          <a:stretch/>
        </p:blipFill>
        <p:spPr>
          <a:xfrm>
            <a:off x="0" y="1884218"/>
            <a:ext cx="9144000" cy="325928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F9D1EF-FDC1-1E46-92A0-0E4E10AB27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B9B09C-139D-F44C-9BFB-F9E57FC19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4C398-2295-3D44-ABD7-6213BE0CC4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rpor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994E3-D996-2442-BDA3-5996F0F5C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33"/>
          <a:stretch/>
        </p:blipFill>
        <p:spPr>
          <a:xfrm>
            <a:off x="0" y="1884218"/>
            <a:ext cx="9144000" cy="3259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8D4B964-D533-3443-9F38-952AD5D9B7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1E23AD-00E1-3247-885B-24439CA77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503FBC-7D20-2541-A543-A1495E65F2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C64F0-0380-6D46-9C54-44BF54732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33"/>
          <a:stretch/>
        </p:blipFill>
        <p:spPr>
          <a:xfrm>
            <a:off x="0" y="1884218"/>
            <a:ext cx="9144000" cy="3259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B65640-68A9-5546-BB90-53ED370089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DC7DBE-5C06-5F43-AC73-728958A2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596555-45B1-734F-B085-B880DDE3BA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ptop 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0DAB73-A271-CE42-9D6E-37D7318A9D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33"/>
          <a:stretch/>
        </p:blipFill>
        <p:spPr>
          <a:xfrm>
            <a:off x="0" y="1884218"/>
            <a:ext cx="9144000" cy="3259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C4480F-90E3-A94E-BB6A-465E91FF6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CEC8D8-EBF0-FD40-9127-E82D4365A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C6C5D1-EF28-C044-B329-2F9E0AB60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9144001" cy="514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3715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1278"/>
            <a:ext cx="9144001" cy="6088565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591064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57ABA-ED10-7947-A4DE-66B082A2F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738" y="1303338"/>
            <a:ext cx="8315325" cy="3370262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9D55D5-7E01-2D47-9DD7-225AFFE4E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- INSTR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1106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598B68-75EB-4AD6-83A5-884C137B5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921" y="4886591"/>
            <a:ext cx="899518" cy="1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/Finan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F4321-E8E8-C840-997A-6CC69BBA2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ADAEE-B1E9-9747-A714-42775370FE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3715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1278"/>
            <a:ext cx="9144001" cy="6088565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5B0257-C3B4-B64B-B98A-ABE6E8F792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Man with laptop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3DC3E4-6D39-704B-817F-447F75DD3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D6133-F400-9346-ABA7-1433D4D703AB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86A2E-51D4-D24E-B63C-238A477C4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CC6A15-A5AF-4C4E-8057-9D108A6FC5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Divider_Man with laptop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95754F-2DAB-454F-BBD1-A5C95CBD23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D6133-F400-9346-ABA7-1433D4D703AB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86A2E-51D4-D24E-B63C-238A477C4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EB08E9-FDCC-9041-A31C-22E9051A7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Man with laptop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3DC3E4-6D39-704B-817F-447F75DD3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D6133-F400-9346-ABA7-1433D4D703AB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86A2E-51D4-D24E-B63C-238A477C4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292577-27A9-CA4D-8419-DE7844EAF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Divider_Man with laptop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17D37AF5-B95B-1048-824D-0C53E2A89B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D6133-F400-9346-ABA7-1433D4D703AB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86A2E-51D4-D24E-B63C-238A477C4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25B4A0-E98B-134C-B102-3BBE59ABA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Blank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24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3BE579-16B0-8D45-921D-FCC1C2836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B39EB7-7701-9C4F-B20F-7AAB099045F7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A6705D-E862-1947-8D12-252AA2823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1F550-A1B8-7E4B-A336-1EB50A02F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Blank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24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788507-5B75-4F49-AB01-4860F35A13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A926E2-41E8-C146-AF32-AAD2299921FA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3F0C51-37E7-EE4C-93C9-5CC4546F5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754391-5404-2B4D-9707-D4E298D3D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construction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B2F7E7-CD59-0A49-9265-395AC95F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9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9B0E43-C93D-B440-B547-B83C67C5A3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136CD6-8805-3043-A73E-1524EF09E4DE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E1CC2F8-5243-634B-9F19-DF17DF282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ED553D-6E01-3A47-AF13-2B91EDC1BA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construction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B2F7E7-CD59-0A49-9265-395AC95F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9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3B96B7-73F7-B641-80CF-CE305F0C28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203C6B-4F8C-0740-B893-6FD7718EB537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E76E7A2-12D6-634D-831C-136EFF5B2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A34D3E-7465-F744-BB9C-06746ABCE8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airport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B21AD5-A4CA-AB42-8DAC-A2E43A6CC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EB56119-4B23-1540-B2EA-82D12EEA06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D81F6A-EE9B-DF45-B148-69AF5E5B390E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2AAA84-3834-D147-80C7-4B109F1E0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447DED-ECC7-9240-BD8B-D8B6BD37DF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irpor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411ED-0E4E-404B-9154-FF62B6B2D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A0B43-9119-4348-AA47-3E083AC02C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airport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B21AD5-A4CA-AB42-8DAC-A2E43A6CC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662871-9630-694C-87C2-B998FBDC6F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932F32-2649-EE45-AAB4-38A2A326067F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827DB9-AF8E-614C-A661-BE5C71D873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B85870-30AE-554B-AA2F-69A384F7C5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City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2BFAD4-5EFF-EB46-8C0A-2F8A97E42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DB65057-77CF-CE43-9A29-1718846BB4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507131-5077-DF45-97A5-B42567BCCCDB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B6CA152-FA19-3446-A405-E50B15CD30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28B1BF-7D86-A14B-BCCE-D0ED8375B5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City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2BFAD4-5EFF-EB46-8C0A-2F8A97E42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960601B-1C88-DA45-945C-24894CA99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D5541A-CE1D-EE45-A98D-A4173BC0D6D0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74D7999-4514-8849-9CC8-678846E8D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37A711-6C87-0840-986B-E0BBA03474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Laptop2+numb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166BD05-A390-3C40-942B-F5D8225D4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0F4BD20-3C5C-9243-A38E-76F3AE4FB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362908-D10E-274D-AFB2-A957D0E2AA8D}"/>
              </a:ext>
            </a:extLst>
          </p:cNvPr>
          <p:cNvSpPr/>
          <p:nvPr userDrawn="1"/>
        </p:nvSpPr>
        <p:spPr>
          <a:xfrm>
            <a:off x="4031673" y="1006556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A1BCE0F-ECF9-A94E-B77B-0C159A6B3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6381" y="1117678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E45B98-6F86-F645-B61F-CFD1AF1515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Laptop2+numb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166BD05-A390-3C40-942B-F5D8225D4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490BB2-51AC-6D41-9907-1549CB781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8671" y="2152652"/>
            <a:ext cx="5988424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ED2B03-F9BA-B74D-8CEC-A501EEDE2C4A}"/>
              </a:ext>
            </a:extLst>
          </p:cNvPr>
          <p:cNvSpPr/>
          <p:nvPr userDrawn="1"/>
        </p:nvSpPr>
        <p:spPr>
          <a:xfrm>
            <a:off x="701332" y="1902969"/>
            <a:ext cx="1080654" cy="10806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5567B3-A672-3145-9A2B-30159807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040" y="2014091"/>
            <a:ext cx="1011237" cy="692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F4F2C-8FA7-D840-90A7-F89368D87C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24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D73A86-CBFB-C742-BEAC-CC6F6452A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Divi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24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30DFAF-C662-F14B-AA98-235A16C0F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Air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B21AD5-A4CA-AB42-8DAC-A2E43A6CC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C18A2E-829F-6B49-B8AB-AB80ACDC2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60B8B9-E3C0-9644-B685-A0AA1D3678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Divider_Air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1FB8D0-5751-0440-A9CF-35AA10738C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C18A2E-829F-6B49-B8AB-AB80ACDC2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CFFEB0-3AFC-B847-BB94-41739C2EF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166BD05-A390-3C40-942B-F5D8225D4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C5153F-9508-0E4B-AF69-571819FA9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irpor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6655F-7273-8749-9B42-6E44ED2D3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A62F02-A2EE-3140-99D0-691DE14F99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Lapt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3DC3E4-6D39-704B-817F-447F75DD3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AA801B-8A74-E64E-9BA7-663783810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B2F7E7-CD59-0A49-9265-395AC95F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9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A96683-6354-FF43-AA00-50A0AADE17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Airpo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B21AD5-A4CA-AB42-8DAC-A2E43A6CC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38A8D4-78A0-8046-A758-EAF91E31E3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ivider_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2BFAD4-5EFF-EB46-8C0A-2F8A97E42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91BBA-0189-8B43-82F1-9EF8A6893F82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243A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26D99-FF1B-A64E-88CF-58091F9D0B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472533"/>
            <a:ext cx="9144001" cy="6088565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82360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A9E01C-EBA4-4694-AC58-C469707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375" y="4795186"/>
            <a:ext cx="318988" cy="292720"/>
          </a:xfrm>
          <a:prstGeom prst="rect">
            <a:avLst/>
          </a:prstGeom>
        </p:spPr>
        <p:txBody>
          <a:bodyPr anchor="ctr"/>
          <a:lstStyle>
            <a:lvl1pPr algn="r">
              <a:defRPr sz="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0F1BB3-AF99-0C4E-BCA0-6DD17513A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F14FF649-A818-4DC8-B511-9056F4F51D4B}"/>
              </a:ext>
            </a:extLst>
          </p:cNvPr>
          <p:cNvSpPr/>
          <p:nvPr userDrawn="1"/>
        </p:nvSpPr>
        <p:spPr>
          <a:xfrm rot="5400000" flipH="1">
            <a:off x="8615201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244A28-7ADA-404F-8F83-45628D8AD8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4918D-54DF-CB4A-B21B-642A606516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5269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557989-699B-494D-BF0C-B074418BCC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4918D-54DF-CB4A-B21B-642A606516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9154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E8C5030-1C1F-714E-93E8-875F2531B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0564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40BFF-C77B-5B48-97F3-461EC0C040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4918D-54DF-CB4A-B21B-642A606516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9154" y="773583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E8C5030-1C1F-714E-93E8-875F2531B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0564" y="773583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E02CB28-0DDF-834D-8516-B6AC382C2F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74400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2F9D3D1-38F8-7E47-BC52-9778747AE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269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3DCA495-D111-5249-B343-5B55363BC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6138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3F17A4-14CC-504F-9FE2-78D6F722D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4918D-54DF-CB4A-B21B-642A606516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3496" y="773583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E8C5030-1C1F-714E-93E8-875F2531B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14365" y="773583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E02CB28-0DDF-834D-8516-B6AC382C2F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3496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2F9D3D1-38F8-7E47-BC52-9778747AE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4365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3DCA495-D111-5249-B343-5B55363BC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5234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1FF7EA9-6873-C54B-A269-26D827E812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5233" y="773583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B2FB811-047E-F544-8FEC-83103C20EE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6102" y="2641159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C05990C-2242-6A42-B554-706AE0AC1E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76101" y="773583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8DEF1B-9CCB-8F40-ACCD-5B5DA1461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4918D-54DF-CB4A-B21B-642A606516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7668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E8C5030-1C1F-714E-93E8-875F2531B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5269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CEAB0A7-84D9-B948-BF19-D7E068200C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2869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013730-BF1D-6D4C-94E6-4D6BE49040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4918D-54DF-CB4A-B21B-642A606516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515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E8C5030-1C1F-714E-93E8-875F2531B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8896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CEAB0A7-84D9-B948-BF19-D7E068200C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3277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EAF62C6-5A06-3D42-B715-6C5B89796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7659" y="1408348"/>
            <a:ext cx="1033463" cy="1033462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6065D1-6CEE-8742-BC07-B44131F6D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irpor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490344-E245-C04E-ABB5-584005030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6"/>
          <a:stretch/>
        </p:blipFill>
        <p:spPr>
          <a:xfrm>
            <a:off x="-25246" y="0"/>
            <a:ext cx="9169245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FF8861-7B13-3443-A732-9DAB4B66F4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837BBA-9933-474D-B84E-8E4D6EEFC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377F1E-B05A-FE41-9AF3-118D345037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6" y="4859168"/>
            <a:ext cx="1007342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secondar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23D88-DDF7-4249-8D55-A9663CA9F8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4515"/>
            <a:ext cx="9144000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6A3E0-F89C-9440-8E0E-2B7B982FE9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 secondar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23D88-DDF7-4249-8D55-A9663CA9F8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4515"/>
            <a:ext cx="9144000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0CB1EC9-2947-C34E-8A1D-F90CA4B5A8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6" y="4859168"/>
            <a:ext cx="1007342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3799" y="4883932"/>
            <a:ext cx="20356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D4B29-4997-0F4C-8E38-6696E1B39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1183907"/>
            <a:ext cx="8455025" cy="3573831"/>
          </a:xfrm>
          <a:prstGeom prst="rect">
            <a:avLst/>
          </a:prstGeom>
        </p:spPr>
        <p:txBody>
          <a:bodyPr/>
          <a:lstStyle>
            <a:lvl1pPr marL="230188" indent="-230188">
              <a:buFontTx/>
              <a:buBlip>
                <a:blip r:embed="rId3"/>
              </a:buBlip>
              <a:defRPr sz="1400"/>
            </a:lvl1pPr>
            <a:lvl2pPr marL="741363" indent="-284163">
              <a:buFontTx/>
              <a:buBlip>
                <a:blip r:embed="rId3"/>
              </a:buBlip>
              <a:defRPr sz="1400"/>
            </a:lvl2pPr>
            <a:lvl3pPr marL="1143000" indent="-228600">
              <a:buFontTx/>
              <a:buBlip>
                <a:blip r:embed="rId3"/>
              </a:buBlip>
              <a:defRPr sz="1400"/>
            </a:lvl3pPr>
            <a:lvl4pPr marL="1600200" indent="-228600">
              <a:buFontTx/>
              <a:buBlip>
                <a:blip r:embed="rId3"/>
              </a:buBlip>
              <a:defRPr sz="1400"/>
            </a:lvl4pPr>
            <a:lvl5pPr marL="2057400" indent="-228600"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BD4A3-8F91-6948-A926-F430DC3412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secondar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3975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3799" y="4883932"/>
            <a:ext cx="20356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D4B29-4997-0F4C-8E38-6696E1B39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1185802"/>
            <a:ext cx="8455025" cy="3571936"/>
          </a:xfrm>
          <a:prstGeom prst="rect">
            <a:avLst/>
          </a:prstGeom>
        </p:spPr>
        <p:txBody>
          <a:bodyPr/>
          <a:lstStyle>
            <a:lvl1pPr marL="230188" indent="-230188">
              <a:buFontTx/>
              <a:buBlip>
                <a:blip r:embed="rId3"/>
              </a:buBlip>
              <a:defRPr sz="1400"/>
            </a:lvl1pPr>
            <a:lvl2pPr marL="741363" indent="-284163">
              <a:buFontTx/>
              <a:buBlip>
                <a:blip r:embed="rId3"/>
              </a:buBlip>
              <a:defRPr sz="1400"/>
            </a:lvl2pPr>
            <a:lvl3pPr marL="1143000" indent="-228600">
              <a:buFontTx/>
              <a:buBlip>
                <a:blip r:embed="rId3"/>
              </a:buBlip>
              <a:defRPr sz="1400"/>
            </a:lvl3pPr>
            <a:lvl4pPr marL="1600200" indent="-228600">
              <a:buFontTx/>
              <a:buBlip>
                <a:blip r:embed="rId3"/>
              </a:buBlip>
              <a:defRPr sz="1400"/>
            </a:lvl4pPr>
            <a:lvl5pPr marL="2057400" indent="-228600"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87EC235-98E1-2544-9CC3-C0B883218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4515"/>
            <a:ext cx="9144000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9AFFF9-4B78-9349-894C-6CC15AD5C3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D8E1A7-26AA-A049-9A24-57CEE2560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1012" y="0"/>
            <a:ext cx="3582988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92ABF51-9CDC-4549-B26E-44B7182637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368" y="192296"/>
            <a:ext cx="5122242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1E47E23-6E7E-F74F-9944-339198C90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368" y="1095376"/>
            <a:ext cx="5122242" cy="362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AF77B70-D1E2-5449-9392-F5A276C33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11" y="1763595"/>
            <a:ext cx="5111980" cy="2820988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50000"/>
              </a:lnSpc>
              <a:buFontTx/>
              <a:buBlip>
                <a:blip r:embed="rId3"/>
              </a:buBlip>
              <a:defRPr sz="1400"/>
            </a:lvl1pPr>
            <a:lvl2pPr marL="741363" indent="-284163">
              <a:lnSpc>
                <a:spcPct val="150000"/>
              </a:lnSpc>
              <a:buFontTx/>
              <a:buBlip>
                <a:blip r:embed="rId3"/>
              </a:buBlip>
              <a:defRPr sz="1400"/>
            </a:lvl2pPr>
            <a:lvl3pPr marL="11430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3pPr>
            <a:lvl4pPr marL="16002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4pPr>
            <a:lvl5pPr marL="20574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D6D622-0D16-5A41-9AC3-0A8B91A220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D8E1A7-26AA-A049-9A24-57CEE2560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82988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92ABF51-9CDC-4549-B26E-44B7182637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3596" y="192296"/>
            <a:ext cx="5122242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1E47E23-6E7E-F74F-9944-339198C90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596" y="1095376"/>
            <a:ext cx="5122242" cy="362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AF77B70-D1E2-5449-9392-F5A276C33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3939" y="1763595"/>
            <a:ext cx="5111980" cy="2820988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50000"/>
              </a:lnSpc>
              <a:buFontTx/>
              <a:buBlip>
                <a:blip r:embed="rId3"/>
              </a:buBlip>
              <a:defRPr sz="1400"/>
            </a:lvl1pPr>
            <a:lvl2pPr marL="741363" indent="-284163">
              <a:lnSpc>
                <a:spcPct val="150000"/>
              </a:lnSpc>
              <a:buFontTx/>
              <a:buBlip>
                <a:blip r:embed="rId3"/>
              </a:buBlip>
              <a:defRPr sz="1400"/>
            </a:lvl2pPr>
            <a:lvl3pPr marL="11430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3pPr>
            <a:lvl4pPr marL="16002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4pPr>
            <a:lvl5pPr marL="20574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3BDDCE-2BC9-C244-B9F7-AAE9BF2F25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4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012-9C9A-FB44-BF2C-8646CCEA64ED}"/>
              </a:ext>
            </a:extLst>
          </p:cNvPr>
          <p:cNvSpPr/>
          <p:nvPr userDrawn="1"/>
        </p:nvSpPr>
        <p:spPr>
          <a:xfrm>
            <a:off x="0" y="0"/>
            <a:ext cx="364845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9717A8-2025-CA49-AC07-773309E4F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700" y="336884"/>
            <a:ext cx="5111980" cy="4263995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50000"/>
              </a:lnSpc>
              <a:buFontTx/>
              <a:buBlip>
                <a:blip r:embed="rId3"/>
              </a:buBlip>
              <a:defRPr sz="1400"/>
            </a:lvl1pPr>
            <a:lvl2pPr marL="741363" indent="-284163">
              <a:lnSpc>
                <a:spcPct val="150000"/>
              </a:lnSpc>
              <a:buFontTx/>
              <a:buBlip>
                <a:blip r:embed="rId3"/>
              </a:buBlip>
              <a:defRPr sz="1400"/>
            </a:lvl2pPr>
            <a:lvl3pPr marL="11430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3pPr>
            <a:lvl4pPr marL="16002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4pPr>
            <a:lvl5pPr marL="2057400" indent="-228600">
              <a:lnSpc>
                <a:spcPct val="150000"/>
              </a:lnSpc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8CA8BE-EE63-9448-92EF-9000C6A5F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3194" cy="51435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9CCA507-482A-3C47-9B45-96A9718D3D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5" y="2390389"/>
            <a:ext cx="3414584" cy="362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SLIDE TITLE HERE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C366A-9679-CF4A-9D69-F6CFC7B60F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1EA561-2672-4729-851D-B3DAC4C24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6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6304027" y="4402443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814477" y="4883932"/>
            <a:ext cx="2028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4" y="4898388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839A1C-3C97-FC47-BE09-CE5B78254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0323" y="1200839"/>
            <a:ext cx="4759287" cy="3556899"/>
          </a:xfrm>
          <a:prstGeom prst="rect">
            <a:avLst/>
          </a:prstGeom>
        </p:spPr>
        <p:txBody>
          <a:bodyPr/>
          <a:lstStyle>
            <a:lvl1pPr marL="230188" indent="-230188">
              <a:buFontTx/>
              <a:buBlip>
                <a:blip r:embed="rId3"/>
              </a:buBlip>
              <a:defRPr sz="1400"/>
            </a:lvl1pPr>
            <a:lvl2pPr marL="741363" indent="-284163">
              <a:buFontTx/>
              <a:buBlip>
                <a:blip r:embed="rId3"/>
              </a:buBlip>
              <a:defRPr sz="1400"/>
            </a:lvl2pPr>
            <a:lvl3pPr marL="1143000" indent="-228600">
              <a:buFontTx/>
              <a:buBlip>
                <a:blip r:embed="rId3"/>
              </a:buBlip>
              <a:defRPr sz="1400"/>
            </a:lvl3pPr>
            <a:lvl4pPr marL="1600200" indent="-228600">
              <a:buFontTx/>
              <a:buBlip>
                <a:blip r:embed="rId3"/>
              </a:buBlip>
              <a:defRPr sz="1400"/>
            </a:lvl4pPr>
            <a:lvl5pPr marL="2057400" indent="-228600"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7A157B-22A7-AC44-B40F-B766EC3129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57" y="4859168"/>
            <a:ext cx="1007341" cy="1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irpor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311AB-F92B-1C47-8F15-607B6064F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68FD6-14A4-A143-B025-F26EFB635E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Content_Slide_Singl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AC4B8A-A6C5-9746-A9BE-CBDC5EB1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192297"/>
            <a:ext cx="9144000" cy="5812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600" b="0" i="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4887875"/>
            <a:ext cx="381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5D9E955-EFC4-4DB8-A0C3-3A65F77B9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eeform 1"/>
          <p:cNvSpPr/>
          <p:nvPr userDrawn="1"/>
        </p:nvSpPr>
        <p:spPr>
          <a:xfrm>
            <a:off x="6309967" y="4402442"/>
            <a:ext cx="2839973" cy="741057"/>
          </a:xfrm>
          <a:custGeom>
            <a:avLst/>
            <a:gdLst>
              <a:gd name="connsiteX0" fmla="*/ 4664054 w 4664054"/>
              <a:gd name="connsiteY0" fmla="*/ 0 h 1920854"/>
              <a:gd name="connsiteX1" fmla="*/ 4664054 w 4664054"/>
              <a:gd name="connsiteY1" fmla="*/ 1920854 h 1920854"/>
              <a:gd name="connsiteX2" fmla="*/ 0 w 4664054"/>
              <a:gd name="connsiteY2" fmla="*/ 1920854 h 1920854"/>
              <a:gd name="connsiteX3" fmla="*/ 4664054 w 4664054"/>
              <a:gd name="connsiteY3" fmla="*/ 0 h 19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54" h="1920854">
                <a:moveTo>
                  <a:pt x="4664054" y="0"/>
                </a:moveTo>
                <a:lnTo>
                  <a:pt x="4664054" y="1920854"/>
                </a:lnTo>
                <a:lnTo>
                  <a:pt x="0" y="1920854"/>
                </a:lnTo>
                <a:lnTo>
                  <a:pt x="4664054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44478" y="4879991"/>
            <a:ext cx="77288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F1BB3-AF99-0C4E-BCA0-6DD17513A514}" type="slidenum">
              <a:rPr lang="en-US" sz="800" smtClean="0">
                <a:solidFill>
                  <a:schemeClr val="bg1"/>
                </a:solidFill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75FB832-FE80-6E4C-8E65-7033DB801154}"/>
              </a:ext>
            </a:extLst>
          </p:cNvPr>
          <p:cNvSpPr/>
          <p:nvPr userDrawn="1"/>
        </p:nvSpPr>
        <p:spPr>
          <a:xfrm rot="5400000" flipH="1">
            <a:off x="8731305" y="4898389"/>
            <a:ext cx="80030" cy="863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035E22-9BC7-7F4E-8AE0-56AEB1600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991" y="4837968"/>
            <a:ext cx="701930" cy="1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48FD6-4EF3-4E64-9A65-13CE2240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30E98C-39BA-4A77-A523-B64D7D5EC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5BA085-DF27-453D-8B35-AA0B0960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650-9275-4BD7-B46A-4B3F2C29A8E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2572BD-AB7D-4ACB-A818-41DD79B1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9E748E-9F28-4E87-B5E9-9F853B92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436-F75A-4689-A699-5F194AE6CB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irpor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6211F-D821-D24D-B8AC-471FE98A0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738B5C-752D-AF4D-9428-E56C323468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lag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stage&#10;&#10;Description automatically generated">
            <a:extLst>
              <a:ext uri="{FF2B5EF4-FFF2-40B4-BE49-F238E27FC236}">
                <a16:creationId xmlns:a16="http://schemas.microsoft.com/office/drawing/2014/main" id="{DA963F58-99FF-624F-BE8F-71E2AFBDE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/>
          <a:stretch/>
        </p:blipFill>
        <p:spPr>
          <a:xfrm>
            <a:off x="0" y="1745672"/>
            <a:ext cx="9144000" cy="3397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1650D1-9170-9C4E-ADD8-6E698B5CA9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stru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00523-A810-F347-A2F7-99F6FCCBB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9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2B02F-943A-6D4D-B0FB-6B91FDD71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798"/>
          <a:stretch/>
        </p:blipFill>
        <p:spPr>
          <a:xfrm>
            <a:off x="0" y="2098430"/>
            <a:ext cx="9144000" cy="30450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8B9BF6-1A9F-4542-AA9D-0DB128DDE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070" y="3287822"/>
            <a:ext cx="2717515" cy="12606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77F846-2FF8-F54F-83EC-E2C270B25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4475866"/>
            <a:ext cx="2923368" cy="293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81A8B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71298A-E28E-0244-ACAF-1FADC53B1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39" y="4434713"/>
            <a:ext cx="1933270" cy="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3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64" r:id="rId2"/>
    <p:sldLayoutId id="2147483910" r:id="rId3"/>
    <p:sldLayoutId id="2147483912" r:id="rId4"/>
    <p:sldLayoutId id="2147483914" r:id="rId5"/>
    <p:sldLayoutId id="2147483911" r:id="rId6"/>
    <p:sldLayoutId id="2147483913" r:id="rId7"/>
    <p:sldLayoutId id="2147483915" r:id="rId8"/>
    <p:sldLayoutId id="2147483863" r:id="rId9"/>
    <p:sldLayoutId id="2147483792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904" r:id="rId17"/>
    <p:sldLayoutId id="2147483759" r:id="rId18"/>
    <p:sldLayoutId id="2147483872" r:id="rId19"/>
    <p:sldLayoutId id="2147483802" r:id="rId20"/>
    <p:sldLayoutId id="2147483803" r:id="rId21"/>
    <p:sldLayoutId id="2147483905" r:id="rId22"/>
    <p:sldLayoutId id="2147483891" r:id="rId23"/>
    <p:sldLayoutId id="2147483906" r:id="rId24"/>
    <p:sldLayoutId id="2147483888" r:id="rId25"/>
    <p:sldLayoutId id="2147483892" r:id="rId26"/>
    <p:sldLayoutId id="2147483878" r:id="rId27"/>
    <p:sldLayoutId id="2147483893" r:id="rId28"/>
    <p:sldLayoutId id="2147483871" r:id="rId29"/>
    <p:sldLayoutId id="2147483894" r:id="rId30"/>
    <p:sldLayoutId id="2147483882" r:id="rId31"/>
    <p:sldLayoutId id="2147483895" r:id="rId32"/>
    <p:sldLayoutId id="2147483896" r:id="rId33"/>
    <p:sldLayoutId id="2147483885" r:id="rId34"/>
    <p:sldLayoutId id="2147483889" r:id="rId35"/>
    <p:sldLayoutId id="2147483907" r:id="rId36"/>
    <p:sldLayoutId id="2147483884" r:id="rId37"/>
    <p:sldLayoutId id="2147483908" r:id="rId38"/>
    <p:sldLayoutId id="2147483887" r:id="rId39"/>
    <p:sldLayoutId id="2147483886" r:id="rId40"/>
    <p:sldLayoutId id="2147483880" r:id="rId41"/>
    <p:sldLayoutId id="2147483881" r:id="rId42"/>
    <p:sldLayoutId id="2147483883" r:id="rId43"/>
    <p:sldLayoutId id="2147483898" r:id="rId44"/>
    <p:sldLayoutId id="2147483899" r:id="rId45"/>
    <p:sldLayoutId id="2147483902" r:id="rId46"/>
    <p:sldLayoutId id="2147483903" r:id="rId47"/>
    <p:sldLayoutId id="2147483901" r:id="rId48"/>
    <p:sldLayoutId id="2147483900" r:id="rId49"/>
    <p:sldLayoutId id="2147483876" r:id="rId50"/>
    <p:sldLayoutId id="2147483916" r:id="rId51"/>
    <p:sldLayoutId id="2147483874" r:id="rId52"/>
    <p:sldLayoutId id="2147483917" r:id="rId53"/>
    <p:sldLayoutId id="2147483875" r:id="rId54"/>
    <p:sldLayoutId id="2147483862" r:id="rId55"/>
    <p:sldLayoutId id="2147483873" r:id="rId56"/>
    <p:sldLayoutId id="2147483890" r:id="rId57"/>
    <p:sldLayoutId id="2147483797" r:id="rId58"/>
    <p:sldLayoutId id="2147483861" r:id="rId59"/>
    <p:sldLayoutId id="2147483918" r:id="rId60"/>
    <p:sldLayoutId id="2147483921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1363" indent="-284163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A374-F964-EC42-85B5-622841A50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68" y="3235272"/>
            <a:ext cx="4000192" cy="1282364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Brexit:</a:t>
            </a:r>
            <a:br>
              <a:rPr lang="en-GB" sz="1400" dirty="0"/>
            </a:br>
            <a:r>
              <a:rPr lang="en-GB" sz="1400" b="0" dirty="0">
                <a:solidFill>
                  <a:schemeClr val="accent5"/>
                </a:solidFill>
              </a:rPr>
              <a:t>UK nationals in the EU</a:t>
            </a:r>
            <a:br>
              <a:rPr lang="en-GB" sz="1400" b="0" dirty="0"/>
            </a:br>
            <a:r>
              <a:rPr lang="en-US" sz="1400" b="0" dirty="0"/>
              <a:t>Options for artists, actors, performers</a:t>
            </a:r>
            <a:br>
              <a:rPr lang="en-US" sz="1400" b="0" dirty="0"/>
            </a:br>
            <a:r>
              <a:rPr lang="en-US" sz="1400" b="0" dirty="0"/>
              <a:t>and models </a:t>
            </a:r>
            <a:endParaRPr lang="en-GB" sz="1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8CF9D-ABD8-3740-8AA6-5FFD9D232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68" y="4718569"/>
            <a:ext cx="2923368" cy="293499"/>
          </a:xfrm>
        </p:spPr>
        <p:txBody>
          <a:bodyPr anchor="t"/>
          <a:lstStyle/>
          <a:p>
            <a:r>
              <a:rPr lang="en-GB" sz="1100" dirty="0"/>
              <a:t>May 2021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1876A6F-70D2-457D-9B73-E5F0825C4B32}"/>
              </a:ext>
            </a:extLst>
          </p:cNvPr>
          <p:cNvSpPr txBox="1">
            <a:spLocks/>
          </p:cNvSpPr>
          <p:nvPr/>
        </p:nvSpPr>
        <p:spPr>
          <a:xfrm>
            <a:off x="254068" y="4456959"/>
            <a:ext cx="3789680" cy="2616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350" kern="1200">
                <a:solidFill>
                  <a:srgbClr val="81A8BD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Fragomen presentation for Creative Industries Federation</a:t>
            </a:r>
          </a:p>
        </p:txBody>
      </p:sp>
    </p:spTree>
    <p:extLst>
      <p:ext uri="{BB962C8B-B14F-4D97-AF65-F5344CB8AC3E}">
        <p14:creationId xmlns:p14="http://schemas.microsoft.com/office/powerpoint/2010/main" val="28676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in a chair&#10;&#10;Description automatically generated">
            <a:extLst>
              <a:ext uri="{FF2B5EF4-FFF2-40B4-BE49-F238E27FC236}">
                <a16:creationId xmlns:a16="http://schemas.microsoft.com/office/drawing/2014/main" id="{B7C272F7-9665-2A41-9B36-DE3AC3B4280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8" b="2514"/>
          <a:stretch/>
        </p:blipFill>
        <p:spPr>
          <a:xfrm>
            <a:off x="2364750" y="20638"/>
            <a:ext cx="2174875" cy="2538412"/>
          </a:xfrm>
          <a:prstGeom prst="rect">
            <a:avLst/>
          </a:prstGeom>
        </p:spPr>
      </p:pic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B4740961-2653-F040-98AC-3577AA13D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-1" r="21977" b="2799"/>
          <a:stretch/>
        </p:blipFill>
        <p:spPr>
          <a:xfrm>
            <a:off x="4585253" y="2579368"/>
            <a:ext cx="2199856" cy="2505247"/>
          </a:xfrm>
          <a:prstGeom prst="rect">
            <a:avLst/>
          </a:prstGeom>
        </p:spPr>
      </p:pic>
      <p:pic>
        <p:nvPicPr>
          <p:cNvPr id="9" name="Picture Placeholder 8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B471D7CE-DB53-4BA3-A91D-24AA8BB9F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07" b="2094"/>
          <a:stretch/>
        </p:blipFill>
        <p:spPr>
          <a:xfrm>
            <a:off x="4589669" y="20872"/>
            <a:ext cx="2186603" cy="2543260"/>
          </a:xfrm>
          <a:prstGeom prst="rect">
            <a:avLst/>
          </a:prstGeom>
        </p:spPr>
      </p:pic>
      <p:pic>
        <p:nvPicPr>
          <p:cNvPr id="11" name="Picture Placeholder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B14EF51-F1E6-4D45-BB38-361FE4F790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9" b="2497"/>
          <a:stretch/>
        </p:blipFill>
        <p:spPr>
          <a:xfrm>
            <a:off x="6824872" y="20872"/>
            <a:ext cx="2186605" cy="2538456"/>
          </a:xfrm>
          <a:prstGeom prst="rect">
            <a:avLst/>
          </a:prstGeom>
        </p:spPr>
      </p:pic>
      <p:pic>
        <p:nvPicPr>
          <p:cNvPr id="12" name="Picture 11" descr="A person standing on a stage&#10;&#10;Description automatically generated">
            <a:extLst>
              <a:ext uri="{FF2B5EF4-FFF2-40B4-BE49-F238E27FC236}">
                <a16:creationId xmlns:a16="http://schemas.microsoft.com/office/drawing/2014/main" id="{B30277CE-CF44-4FB3-A37C-724B4B1396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41007" b="2296"/>
          <a:stretch/>
        </p:blipFill>
        <p:spPr>
          <a:xfrm>
            <a:off x="145772" y="2579368"/>
            <a:ext cx="2166728" cy="2505247"/>
          </a:xfrm>
          <a:prstGeom prst="rect">
            <a:avLst/>
          </a:prstGeom>
        </p:spPr>
      </p:pic>
      <p:pic>
        <p:nvPicPr>
          <p:cNvPr id="14" name="Picture Placeholder 7" descr="A picture containing ceiling, indoor, bird, water&#10;&#10;Description automatically generated">
            <a:extLst>
              <a:ext uri="{FF2B5EF4-FFF2-40B4-BE49-F238E27FC236}">
                <a16:creationId xmlns:a16="http://schemas.microsoft.com/office/drawing/2014/main" id="{406E3515-4013-4EC0-9122-DFFC2B0C3A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" t="3783" r="305" b="14736"/>
          <a:stretch/>
        </p:blipFill>
        <p:spPr>
          <a:xfrm>
            <a:off x="145771" y="20872"/>
            <a:ext cx="2173347" cy="2543260"/>
          </a:xfrm>
          <a:prstGeom prst="rect">
            <a:avLst/>
          </a:prstGeom>
        </p:spPr>
      </p:pic>
      <p:pic>
        <p:nvPicPr>
          <p:cNvPr id="15" name="Picture Placeholder 7" descr="A close up of a piece of luggage&#10;&#10;Description automatically generated">
            <a:extLst>
              <a:ext uri="{FF2B5EF4-FFF2-40B4-BE49-F238E27FC236}">
                <a16:creationId xmlns:a16="http://schemas.microsoft.com/office/drawing/2014/main" id="{0A8F7788-F0AF-44AD-BB21-005FD0349E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71" b="3689"/>
          <a:stretch/>
        </p:blipFill>
        <p:spPr>
          <a:xfrm>
            <a:off x="6811620" y="2584172"/>
            <a:ext cx="2199857" cy="2500443"/>
          </a:xfrm>
          <a:prstGeom prst="rect">
            <a:avLst/>
          </a:prstGeom>
        </p:spPr>
      </p:pic>
      <p:pic>
        <p:nvPicPr>
          <p:cNvPr id="13" name="Picture Placeholder 6" descr="A picture containing sitting, table, orange, street&#10;&#10;Description automatically generated">
            <a:extLst>
              <a:ext uri="{FF2B5EF4-FFF2-40B4-BE49-F238E27FC236}">
                <a16:creationId xmlns:a16="http://schemas.microsoft.com/office/drawing/2014/main" id="{A8971BFC-91B5-41CE-A9B4-2A43454354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52" b="3601"/>
          <a:stretch/>
        </p:blipFill>
        <p:spPr>
          <a:xfrm>
            <a:off x="2372135" y="2564132"/>
            <a:ext cx="2160107" cy="2520483"/>
          </a:xfrm>
          <a:prstGeom prst="rect">
            <a:avLst/>
          </a:prstGeom>
        </p:spPr>
      </p:pic>
      <p:sp>
        <p:nvSpPr>
          <p:cNvPr id="16" name="Subtitle 1">
            <a:extLst>
              <a:ext uri="{FF2B5EF4-FFF2-40B4-BE49-F238E27FC236}">
                <a16:creationId xmlns:a16="http://schemas.microsoft.com/office/drawing/2014/main" id="{4F7764BD-B019-4C4B-9F35-F514FF324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3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/>
              <a:t>Panel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B0F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332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ceiling, indoor, bird, water&#10;&#10;Description automatically generated">
            <a:extLst>
              <a:ext uri="{FF2B5EF4-FFF2-40B4-BE49-F238E27FC236}">
                <a16:creationId xmlns:a16="http://schemas.microsoft.com/office/drawing/2014/main" id="{B5EDD255-BB88-6544-A19A-6EF8F0A003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EB0DC-42EB-4B46-A165-DF9F556DE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67" y="1921148"/>
            <a:ext cx="5122242" cy="1301204"/>
          </a:xfrm>
        </p:spPr>
        <p:txBody>
          <a:bodyPr/>
          <a:lstStyle/>
          <a:p>
            <a:r>
              <a:rPr lang="en-GB" dirty="0">
                <a:ea typeface="Times New Roman" panose="02020603050405020304" pitchFamily="18" charset="0"/>
              </a:rPr>
              <a:t>Scenario: </a:t>
            </a:r>
          </a:p>
          <a:p>
            <a:r>
              <a:rPr lang="en-GB" b="0" dirty="0">
                <a:solidFill>
                  <a:schemeClr val="accent3"/>
                </a:solidFill>
                <a:ea typeface="Times New Roman" panose="02020603050405020304" pitchFamily="18" charset="0"/>
              </a:rPr>
              <a:t>A company of dance performers spending two weeks carrying out paid engagements and taking a crew/entourage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tanding in a dark room&#10;&#10;Description automatically generated">
            <a:extLst>
              <a:ext uri="{FF2B5EF4-FFF2-40B4-BE49-F238E27FC236}">
                <a16:creationId xmlns:a16="http://schemas.microsoft.com/office/drawing/2014/main" id="{C9D56172-B68A-CB41-A5C1-455B99A74C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012" y="0"/>
            <a:ext cx="3582988" cy="5143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75940-938D-BD40-9730-FC63998B7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119" y="1764336"/>
            <a:ext cx="4938274" cy="1614828"/>
          </a:xfrm>
        </p:spPr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Scenario: </a:t>
            </a:r>
          </a:p>
          <a:p>
            <a:r>
              <a:rPr lang="en-GB" b="0" dirty="0">
                <a:solidFill>
                  <a:schemeClr val="accent3"/>
                </a:solidFill>
                <a:cs typeface="Calibri" panose="020F0502020204030204" pitchFamily="34" charset="0"/>
              </a:rPr>
              <a:t>A visual effects specialist working for a UK company and spending 1 month carrying out paid work on the post-production of a film and taking equipment with them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 piece of luggage&#10;&#10;Description automatically generated">
            <a:extLst>
              <a:ext uri="{FF2B5EF4-FFF2-40B4-BE49-F238E27FC236}">
                <a16:creationId xmlns:a16="http://schemas.microsoft.com/office/drawing/2014/main" id="{4BBFCEA8-F486-1240-BD2C-FC43205852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E332E-4C7C-B849-B4A7-24F74DEAF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68" y="1886952"/>
            <a:ext cx="5122242" cy="362722"/>
          </a:xfrm>
        </p:spPr>
        <p:txBody>
          <a:bodyPr/>
          <a:lstStyle/>
          <a:p>
            <a:r>
              <a:rPr lang="en-GB" dirty="0">
                <a:ea typeface="Times New Roman" panose="02020603050405020304" pitchFamily="18" charset="0"/>
              </a:rPr>
              <a:t>Scenario</a:t>
            </a:r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r>
              <a:rPr lang="en-GB" b="0" dirty="0">
                <a:solidFill>
                  <a:schemeClr val="accent3"/>
                </a:solidFill>
                <a:cs typeface="Calibri" panose="020F0502020204030204" pitchFamily="34" charset="0"/>
              </a:rPr>
              <a:t>A freelance touring musician taking up a series of paid engagements over one week in one country followed by another week of paid engagements</a:t>
            </a:r>
            <a:endParaRPr lang="en-GB" b="0" dirty="0">
              <a:solidFill>
                <a:schemeClr val="accent3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E10853-5ABD-AD4A-9D64-9FE33D29B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700" y="412457"/>
            <a:ext cx="5111980" cy="4263995"/>
          </a:xfrm>
        </p:spPr>
        <p:txBody>
          <a:bodyPr/>
          <a:lstStyle/>
          <a:p>
            <a:r>
              <a:rPr lang="en-GB" b="1" dirty="0"/>
              <a:t>UK who resided in Europe before December 31, 2020</a:t>
            </a:r>
          </a:p>
          <a:p>
            <a:pPr lvl="1">
              <a:buClr>
                <a:schemeClr val="accent1"/>
              </a:buClr>
              <a:buFont typeface="System Font"/>
              <a:buChar char="-"/>
            </a:pPr>
            <a:r>
              <a:rPr lang="en-GB" dirty="0"/>
              <a:t>Regularise status in EU country of residence – deadlines may apply</a:t>
            </a:r>
          </a:p>
          <a:p>
            <a:pPr lvl="1">
              <a:buClr>
                <a:schemeClr val="accent1"/>
              </a:buClr>
              <a:buFont typeface="System Font"/>
              <a:buChar char="-"/>
            </a:pPr>
            <a:endParaRPr lang="en-GB" dirty="0"/>
          </a:p>
          <a:p>
            <a:r>
              <a:rPr lang="en-GB" b="1" dirty="0"/>
              <a:t>As from January 1, 2021 </a:t>
            </a:r>
          </a:p>
          <a:p>
            <a:pPr lvl="1">
              <a:buClr>
                <a:schemeClr val="accent1"/>
              </a:buClr>
              <a:buFont typeface="System Font"/>
              <a:buChar char="-"/>
            </a:pPr>
            <a:r>
              <a:rPr lang="en-GB" dirty="0"/>
              <a:t>Travel time to Europe will be limited to 90 days within 180 days</a:t>
            </a:r>
          </a:p>
          <a:p>
            <a:pPr lvl="1">
              <a:buClr>
                <a:schemeClr val="accent1"/>
              </a:buClr>
              <a:buFont typeface="System Font"/>
              <a:buChar char="-"/>
            </a:pPr>
            <a:r>
              <a:rPr lang="en-GB" dirty="0"/>
              <a:t>Travel between European countries will be limited</a:t>
            </a:r>
          </a:p>
          <a:p>
            <a:pPr lvl="1">
              <a:buClr>
                <a:schemeClr val="accent1"/>
              </a:buClr>
              <a:buFont typeface="System Font"/>
              <a:buChar char="-"/>
            </a:pPr>
            <a:r>
              <a:rPr lang="en-GB" dirty="0"/>
              <a:t>Activities may require authorisations to perform work – check exemptions where available </a:t>
            </a:r>
          </a:p>
          <a:p>
            <a:pPr lvl="1">
              <a:buClr>
                <a:schemeClr val="accent1"/>
              </a:buClr>
              <a:buFont typeface="System Font"/>
              <a:buChar char="-"/>
            </a:pPr>
            <a:r>
              <a:rPr lang="en-GB" dirty="0"/>
              <a:t>Obtaining permits or visas in Europe might be time-consuming, requires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DF40C-70D4-2443-ADD3-26C499C71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D4995-EC7C-5F43-BEF1-F4123E3E0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74920"/>
            <a:ext cx="9144000" cy="581287"/>
          </a:xfrm>
        </p:spPr>
        <p:txBody>
          <a:bodyPr/>
          <a:lstStyle/>
          <a:p>
            <a:r>
              <a:rPr lang="en-GB" b="1" dirty="0"/>
              <a:t>Contact us </a:t>
            </a:r>
            <a:r>
              <a:rPr lang="en-GB" dirty="0">
                <a:solidFill>
                  <a:schemeClr val="bg1"/>
                </a:solidFill>
              </a:rPr>
              <a:t>for more info: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43766-2101-FE44-83E4-D3DA737C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1BB3-AF99-0C4E-BCA0-6DD17513A5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279A1-7230-BD46-B8D4-962078121E98}"/>
              </a:ext>
            </a:extLst>
          </p:cNvPr>
          <p:cNvSpPr/>
          <p:nvPr/>
        </p:nvSpPr>
        <p:spPr>
          <a:xfrm>
            <a:off x="335439" y="2088163"/>
            <a:ext cx="221284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50" b="1" dirty="0">
                <a:solidFill>
                  <a:schemeClr val="accent1"/>
                </a:solidFill>
              </a:rPr>
              <a:t>KASIA PINSKA</a:t>
            </a:r>
          </a:p>
          <a:p>
            <a:pPr algn="ctr"/>
            <a:r>
              <a:rPr lang="en-GB" sz="1250" dirty="0">
                <a:solidFill>
                  <a:schemeClr val="bg1"/>
                </a:solidFill>
              </a:rPr>
              <a:t>KPinska@Fragomen.com</a:t>
            </a:r>
            <a:br>
              <a:rPr lang="en-GB" sz="1250" dirty="0">
                <a:solidFill>
                  <a:schemeClr val="bg1"/>
                </a:solidFill>
              </a:rPr>
            </a:br>
            <a:r>
              <a:rPr lang="en-GB" sz="1250" dirty="0">
                <a:solidFill>
                  <a:schemeClr val="bg1"/>
                </a:solidFill>
              </a:rPr>
              <a:t>+44 (0) 20 7090 9204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9A4B0-83C1-2B4E-90B4-41A970ABAB49}"/>
              </a:ext>
            </a:extLst>
          </p:cNvPr>
          <p:cNvSpPr/>
          <p:nvPr/>
        </p:nvSpPr>
        <p:spPr>
          <a:xfrm>
            <a:off x="3147079" y="2088163"/>
            <a:ext cx="269229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50" b="1" dirty="0">
                <a:solidFill>
                  <a:schemeClr val="accent1"/>
                </a:solidFill>
              </a:rPr>
              <a:t>ANDREW BARNETT</a:t>
            </a:r>
          </a:p>
          <a:p>
            <a:pPr algn="ctr"/>
            <a:r>
              <a:rPr lang="it-IT" sz="1250" dirty="0">
                <a:solidFill>
                  <a:schemeClr val="bg1"/>
                </a:solidFill>
              </a:rPr>
              <a:t>Andrew.Barnett@Fragomen.com</a:t>
            </a:r>
          </a:p>
          <a:p>
            <a:pPr algn="ctr"/>
            <a:r>
              <a:rPr lang="it-IT" sz="1250" dirty="0">
                <a:solidFill>
                  <a:schemeClr val="bg1"/>
                </a:solidFill>
              </a:rPr>
              <a:t>+ 44 (0)20 7090 9145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0E284-003E-594B-8B62-16E1880B3DD5}"/>
              </a:ext>
            </a:extLst>
          </p:cNvPr>
          <p:cNvSpPr/>
          <p:nvPr/>
        </p:nvSpPr>
        <p:spPr>
          <a:xfrm>
            <a:off x="6196186" y="2088163"/>
            <a:ext cx="257507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50" b="1" dirty="0">
                <a:solidFill>
                  <a:schemeClr val="accent1"/>
                </a:solidFill>
              </a:rPr>
              <a:t>TIPHAINE MOREAU</a:t>
            </a:r>
          </a:p>
          <a:p>
            <a:pPr algn="ctr"/>
            <a:r>
              <a:rPr lang="it-IT" sz="1250" dirty="0">
                <a:solidFill>
                  <a:schemeClr val="bg1"/>
                </a:solidFill>
              </a:rPr>
              <a:t>TMoreau@Fragomen.com </a:t>
            </a:r>
          </a:p>
          <a:p>
            <a:pPr algn="ctr"/>
            <a:r>
              <a:rPr lang="en-GB" sz="1250" dirty="0">
                <a:solidFill>
                  <a:schemeClr val="bg1"/>
                </a:solidFill>
              </a:rPr>
              <a:t>+33 1 86 65 70 40</a:t>
            </a:r>
            <a:endParaRPr lang="it-IT" sz="125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27940-83E2-8D47-8DAC-7AC969BAAB49}"/>
              </a:ext>
            </a:extLst>
          </p:cNvPr>
          <p:cNvSpPr/>
          <p:nvPr/>
        </p:nvSpPr>
        <p:spPr>
          <a:xfrm>
            <a:off x="1599462" y="3261871"/>
            <a:ext cx="269229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50" b="1" dirty="0">
                <a:solidFill>
                  <a:schemeClr val="accent1"/>
                </a:solidFill>
              </a:rPr>
              <a:t>PATRICIA GARCIA</a:t>
            </a:r>
          </a:p>
          <a:p>
            <a:pPr algn="ctr"/>
            <a:r>
              <a:rPr lang="it-IT" sz="1250" dirty="0">
                <a:solidFill>
                  <a:schemeClr val="bg1"/>
                </a:solidFill>
              </a:rPr>
              <a:t>Patricia.Garcia@Fragomen.com</a:t>
            </a:r>
          </a:p>
          <a:p>
            <a:pPr algn="ctr"/>
            <a:r>
              <a:rPr lang="en-GB" sz="1250" dirty="0">
                <a:solidFill>
                  <a:schemeClr val="bg1"/>
                </a:solidFill>
              </a:rPr>
              <a:t>+ 44 (0)20 7090 9353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AFF88-D518-4BF0-8585-0B903430E206}"/>
              </a:ext>
            </a:extLst>
          </p:cNvPr>
          <p:cNvSpPr/>
          <p:nvPr/>
        </p:nvSpPr>
        <p:spPr>
          <a:xfrm>
            <a:off x="4890849" y="3264143"/>
            <a:ext cx="269229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50" b="1" dirty="0">
                <a:solidFill>
                  <a:schemeClr val="accent1"/>
                </a:solidFill>
              </a:rPr>
              <a:t>LUIGI GRECOLA</a:t>
            </a:r>
          </a:p>
          <a:p>
            <a:pPr algn="ctr"/>
            <a:r>
              <a:rPr lang="it-IT" sz="1250" dirty="0">
                <a:solidFill>
                  <a:schemeClr val="bg1"/>
                </a:solidFill>
              </a:rPr>
              <a:t>LuigiGrecola@Fragomen.com</a:t>
            </a:r>
          </a:p>
          <a:p>
            <a:pPr algn="ctr"/>
            <a:r>
              <a:rPr lang="en-GB" sz="1250" dirty="0">
                <a:solidFill>
                  <a:schemeClr val="bg1"/>
                </a:solidFill>
              </a:rPr>
              <a:t>+ 44 (0)20 7090 9391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90D3C05E-0F68-45BD-94DD-E20F4CCC866C}"/>
              </a:ext>
            </a:extLst>
          </p:cNvPr>
          <p:cNvSpPr txBox="1">
            <a:spLocks/>
          </p:cNvSpPr>
          <p:nvPr/>
        </p:nvSpPr>
        <p:spPr>
          <a:xfrm>
            <a:off x="1" y="145404"/>
            <a:ext cx="9144000" cy="581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2375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FBF93C4-7EC6-9C4E-9B70-FAE0DD195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YOU </a:t>
            </a:r>
            <a:r>
              <a:rPr lang="en-US" b="1" dirty="0"/>
              <a:t>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AB4FA-F1C4-8C41-8E2D-BB4826379B3B}"/>
              </a:ext>
            </a:extLst>
          </p:cNvPr>
          <p:cNvSpPr txBox="1">
            <a:spLocks/>
          </p:cNvSpPr>
          <p:nvPr/>
        </p:nvSpPr>
        <p:spPr>
          <a:xfrm>
            <a:off x="301436" y="2771079"/>
            <a:ext cx="18226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KASIA PINSKA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2FC9249-A668-4A20-94C2-1ED8E261EF05}"/>
              </a:ext>
            </a:extLst>
          </p:cNvPr>
          <p:cNvSpPr txBox="1">
            <a:spLocks/>
          </p:cNvSpPr>
          <p:nvPr/>
        </p:nvSpPr>
        <p:spPr>
          <a:xfrm>
            <a:off x="130074" y="3038219"/>
            <a:ext cx="2254994" cy="6678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Director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Fragomen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Europe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40F0A9-8D1D-410D-816E-C948ED8AE6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60" y="1381926"/>
            <a:ext cx="1332000" cy="1332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EB37E8-DC8C-45AA-9C3F-80FC91C0E5B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1422" r="8406" b="6819"/>
          <a:stretch/>
        </p:blipFill>
        <p:spPr>
          <a:xfrm>
            <a:off x="5604188" y="1390011"/>
            <a:ext cx="1315830" cy="131583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C9077CC7-670D-43C2-BB61-00D3C2576ED2}"/>
              </a:ext>
            </a:extLst>
          </p:cNvPr>
          <p:cNvSpPr txBox="1">
            <a:spLocks/>
          </p:cNvSpPr>
          <p:nvPr/>
        </p:nvSpPr>
        <p:spPr>
          <a:xfrm>
            <a:off x="1997747" y="2773351"/>
            <a:ext cx="18226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ANDREW BARNETT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FBD36218-1A4E-4807-A566-7CE071BFEC75}"/>
              </a:ext>
            </a:extLst>
          </p:cNvPr>
          <p:cNvSpPr txBox="1">
            <a:spLocks/>
          </p:cNvSpPr>
          <p:nvPr/>
        </p:nvSpPr>
        <p:spPr>
          <a:xfrm>
            <a:off x="1781554" y="3038220"/>
            <a:ext cx="2254994" cy="6678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Senior Manager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Fragomen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Europe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7D1CEC26-DB90-4E78-9B2B-A7BDD66DC18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5243" r="19983" b="34723"/>
          <a:stretch/>
        </p:blipFill>
        <p:spPr bwMode="auto">
          <a:xfrm>
            <a:off x="2258436" y="1381926"/>
            <a:ext cx="1332000" cy="1332000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DD4D7B12-7FA8-4EAE-A016-B83FE501BF90}"/>
              </a:ext>
            </a:extLst>
          </p:cNvPr>
          <p:cNvSpPr txBox="1">
            <a:spLocks/>
          </p:cNvSpPr>
          <p:nvPr/>
        </p:nvSpPr>
        <p:spPr>
          <a:xfrm>
            <a:off x="3659344" y="2773351"/>
            <a:ext cx="18226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TIPHAINE MOREAU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E11D1FE6-C119-4234-ACE8-A7B8B311605D}"/>
              </a:ext>
            </a:extLst>
          </p:cNvPr>
          <p:cNvSpPr txBox="1">
            <a:spLocks/>
          </p:cNvSpPr>
          <p:nvPr/>
        </p:nvSpPr>
        <p:spPr>
          <a:xfrm>
            <a:off x="3443151" y="3038220"/>
            <a:ext cx="2254994" cy="6678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Manager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Fragomen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France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403E17ED-EA4E-4CAC-83C5-F79D88AF801E}"/>
              </a:ext>
            </a:extLst>
          </p:cNvPr>
          <p:cNvSpPr txBox="1">
            <a:spLocks/>
          </p:cNvSpPr>
          <p:nvPr/>
        </p:nvSpPr>
        <p:spPr>
          <a:xfrm>
            <a:off x="5355655" y="2773352"/>
            <a:ext cx="18226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PATRICIA GARCIA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E6980244-7126-4D73-AFAC-3DD1464ECF2D}"/>
              </a:ext>
            </a:extLst>
          </p:cNvPr>
          <p:cNvSpPr txBox="1">
            <a:spLocks/>
          </p:cNvSpPr>
          <p:nvPr/>
        </p:nvSpPr>
        <p:spPr>
          <a:xfrm>
            <a:off x="5139462" y="3038221"/>
            <a:ext cx="2254994" cy="6678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Supervisor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Fragomen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Spain</a:t>
            </a: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FCF9813C-F031-4B87-ABB6-7C9EC6B3F599}"/>
              </a:ext>
            </a:extLst>
          </p:cNvPr>
          <p:cNvSpPr txBox="1">
            <a:spLocks/>
          </p:cNvSpPr>
          <p:nvPr/>
        </p:nvSpPr>
        <p:spPr>
          <a:xfrm>
            <a:off x="7049230" y="2773354"/>
            <a:ext cx="18226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LUIGI GRECOLA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DE4D2763-0772-4886-AF63-BDE4A868430B}"/>
              </a:ext>
            </a:extLst>
          </p:cNvPr>
          <p:cNvSpPr txBox="1">
            <a:spLocks/>
          </p:cNvSpPr>
          <p:nvPr/>
        </p:nvSpPr>
        <p:spPr>
          <a:xfrm>
            <a:off x="6833037" y="3038223"/>
            <a:ext cx="2254994" cy="667875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Supervisor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Fragomen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3F3F3F"/>
                </a:solidFill>
                <a:latin typeface="+mj-lt"/>
              </a:rPr>
              <a:t>Italy</a:t>
            </a:r>
          </a:p>
        </p:txBody>
      </p:sp>
      <p:pic>
        <p:nvPicPr>
          <p:cNvPr id="4" name="Picture 3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0E5CF102-A0E7-0447-9C6B-D3B4DFC159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18382" r="25389" b="21937"/>
          <a:stretch/>
        </p:blipFill>
        <p:spPr>
          <a:xfrm>
            <a:off x="7291723" y="1373841"/>
            <a:ext cx="1332000" cy="1332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6C429-D4CF-9E49-902F-3865BCE752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2878" r="3819" b="4954"/>
          <a:stretch/>
        </p:blipFill>
        <p:spPr>
          <a:xfrm>
            <a:off x="3900483" y="1390011"/>
            <a:ext cx="1332000" cy="1315830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46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4D55B7-E7B1-4FEE-9D20-2214CEBED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45404"/>
            <a:ext cx="9144000" cy="581287"/>
          </a:xfrm>
        </p:spPr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BREXIT: </a:t>
            </a:r>
            <a:r>
              <a:rPr lang="en-GB" sz="2400" dirty="0"/>
              <a:t>UK NATIONALS IN THE EU*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8D4FBF-D423-4FA1-A3B5-C9BA380FE431}"/>
              </a:ext>
            </a:extLst>
          </p:cNvPr>
          <p:cNvSpPr/>
          <p:nvPr/>
        </p:nvSpPr>
        <p:spPr>
          <a:xfrm>
            <a:off x="1850507" y="1086465"/>
            <a:ext cx="6316743" cy="858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secure Article 50 Permit or Frontier Worker Permit (deadlines may apply, varying by country)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50 Permit should be used as Right to Work evidence; in some jurisdictions a grace period applies in which other documents can be used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EBD44E-50B2-4777-BBDD-F91B6271F6C9}"/>
              </a:ext>
            </a:extLst>
          </p:cNvPr>
          <p:cNvSpPr/>
          <p:nvPr/>
        </p:nvSpPr>
        <p:spPr>
          <a:xfrm>
            <a:off x="1840150" y="2160022"/>
            <a:ext cx="7079057" cy="981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 schemes for non-EU citizens: Member State rules and conditions of employment will determine work authorisation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mployers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consider timelines, costs,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Work evidenced by work permit/visa/residence permit per Member State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Workforce planning possible if work in more than one EU country is envisaged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15D83C-55D3-4BD6-B63A-F554104F891C}"/>
              </a:ext>
            </a:extLst>
          </p:cNvPr>
          <p:cNvSpPr/>
          <p:nvPr/>
        </p:nvSpPr>
        <p:spPr>
          <a:xfrm>
            <a:off x="237358" y="1086465"/>
            <a:ext cx="1510550" cy="7848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nationals working in the EU before 31 Dec 2020</a:t>
            </a:r>
          </a:p>
          <a:p>
            <a:endParaRPr lang="en-US" sz="11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C685FC-DE48-4339-8583-3F8336225114}"/>
              </a:ext>
            </a:extLst>
          </p:cNvPr>
          <p:cNvSpPr/>
          <p:nvPr/>
        </p:nvSpPr>
        <p:spPr>
          <a:xfrm>
            <a:off x="237340" y="3410704"/>
            <a:ext cx="1510549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travellers – business and personal travel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1A4E25-2FDA-4486-ADB7-245B72A5DB4A}"/>
              </a:ext>
            </a:extLst>
          </p:cNvPr>
          <p:cNvSpPr/>
          <p:nvPr/>
        </p:nvSpPr>
        <p:spPr>
          <a:xfrm>
            <a:off x="224793" y="2153756"/>
            <a:ext cx="1510531" cy="9813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working in the EU (1 Jan 2021 onwards)</a:t>
            </a:r>
          </a:p>
          <a:p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CD81AD-5782-417D-A524-67E3574C3689}"/>
              </a:ext>
            </a:extLst>
          </p:cNvPr>
          <p:cNvSpPr/>
          <p:nvPr/>
        </p:nvSpPr>
        <p:spPr>
          <a:xfrm>
            <a:off x="1830280" y="3410704"/>
            <a:ext cx="7076380" cy="981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must be screened in each Member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visa required but strict allowance of 90 days within any 180-day period within the Schengen zone; consequences for non-compliance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work permit exemptions; broader possible exemptions under Trade &amp; Cooperation Agreement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AE968-9975-4EE9-9C16-45386E6431EA}"/>
              </a:ext>
            </a:extLst>
          </p:cNvPr>
          <p:cNvSpPr/>
          <p:nvPr/>
        </p:nvSpPr>
        <p:spPr>
          <a:xfrm>
            <a:off x="7591765" y="734996"/>
            <a:ext cx="119827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30 JUNE 2021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3F63-2F1C-450D-9A34-50FED0A65AF7}"/>
              </a:ext>
            </a:extLst>
          </p:cNvPr>
          <p:cNvSpPr txBox="1"/>
          <p:nvPr/>
        </p:nvSpPr>
        <p:spPr>
          <a:xfrm>
            <a:off x="161036" y="4272919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*Excluding Ireland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5B3DDF-AEB4-49C3-9BB8-B396FAC3F57D}"/>
              </a:ext>
            </a:extLst>
          </p:cNvPr>
          <p:cNvSpPr/>
          <p:nvPr/>
        </p:nvSpPr>
        <p:spPr>
          <a:xfrm>
            <a:off x="8163294" y="1086465"/>
            <a:ext cx="755913" cy="858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endParaRPr lang="en-US" sz="11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FA9BDA7-1DDA-4E9C-8B74-E7E913F4B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02" y="1497554"/>
            <a:ext cx="390605" cy="39060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634954-3A5C-4533-A32B-69E96B9DCB5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8190902" y="1011995"/>
            <a:ext cx="0" cy="110233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B211E8-FE3B-4ACA-9A1C-355B723C4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8851"/>
            <a:ext cx="9144000" cy="581287"/>
          </a:xfrm>
        </p:spPr>
        <p:txBody>
          <a:bodyPr/>
          <a:lstStyle/>
          <a:p>
            <a:r>
              <a:rPr lang="en-US" sz="2400" b="1" dirty="0"/>
              <a:t>EUROPE</a:t>
            </a:r>
            <a:r>
              <a:rPr lang="en-US" sz="2400" dirty="0"/>
              <a:t> AND</a:t>
            </a:r>
            <a:r>
              <a:rPr lang="en-US" sz="2400" b="1" dirty="0"/>
              <a:t> SCHENGEN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2D36F3-6DAC-4D74-9776-3470A686AC25}"/>
              </a:ext>
            </a:extLst>
          </p:cNvPr>
          <p:cNvGrpSpPr/>
          <p:nvPr/>
        </p:nvGrpSpPr>
        <p:grpSpPr>
          <a:xfrm>
            <a:off x="422359" y="571768"/>
            <a:ext cx="5464189" cy="4290981"/>
            <a:chOff x="1909483" y="663221"/>
            <a:chExt cx="5464189" cy="4290981"/>
          </a:xfrm>
        </p:grpSpPr>
        <p:sp>
          <p:nvSpPr>
            <p:cNvPr id="5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5A9337E4-4777-42D6-8F48-F49A6CF2E01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47956" y="2336944"/>
              <a:ext cx="712277" cy="1066940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6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FA97EDCF-3015-498D-8E08-7A5A7E1524B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4732" y="3161170"/>
              <a:ext cx="1376427" cy="809052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4CB3DE0-0299-41B0-8A76-795080165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8246" y="3611204"/>
              <a:ext cx="356144" cy="207324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41FEF1FE-7EC0-48B0-9A18-A476FCD4EA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72514" y="1578460"/>
              <a:ext cx="851846" cy="127931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9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758735ED-3EF3-40B9-873D-87798AF67C6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41012" y="4030900"/>
              <a:ext cx="1078042" cy="798939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0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3B9B93BF-F267-4D64-A927-F186444B3D9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6142" y="3702224"/>
              <a:ext cx="259883" cy="156756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1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7064A24F-CD15-4641-8527-9C0EF1007E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0841" y="3439277"/>
              <a:ext cx="437958" cy="187094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2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056B72C7-F4EC-4452-820C-DA467B09A34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9285" y="3783131"/>
              <a:ext cx="336889" cy="388080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3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34C057A5-D719-47CE-A608-A795743A53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5167" y="3570753"/>
              <a:ext cx="755592" cy="475318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4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3F534998-D338-4FCA-84F1-01F693D4B6B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7697" y="4202826"/>
              <a:ext cx="279138" cy="530944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5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F1F5C34-30C7-42E8-BC21-347A70B545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9081" y="2913398"/>
              <a:ext cx="770028" cy="581513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7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4063F93B-3356-4B3E-99A1-B948CCED22E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39371" y="663221"/>
              <a:ext cx="1674813" cy="1936673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8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5C150877-99EC-4EBD-B086-DB2D7C10F3A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6863" y="3049928"/>
              <a:ext cx="332077" cy="273056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9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5BA39DD6-AF0C-48EF-93E2-EFB00B31F12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5222" y="4046071"/>
              <a:ext cx="139569" cy="176985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0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5953C0A6-AA5D-4F68-B3AD-C4CAF6D2E4F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6053" y="3550523"/>
              <a:ext cx="264698" cy="308453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1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3C70D6F3-E150-43E8-A4FE-2FFC7174E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7957" y="4814671"/>
              <a:ext cx="38503" cy="35397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2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D7DF0F4A-C58A-420B-9B15-F2C077FBBD5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8478" y="4167429"/>
              <a:ext cx="202135" cy="166869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3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CCAF4FBB-101B-49BA-8994-35C8EE7BC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8998" y="3383662"/>
              <a:ext cx="62566" cy="55626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4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56F9652-890F-4F24-B713-07963E265E5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4791" y="2751584"/>
              <a:ext cx="418707" cy="252830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5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3EB309F8-B3F4-43A9-86D9-C6B1B1824C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8133" y="3666831"/>
              <a:ext cx="19248" cy="30339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6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8D9D7609-FBD3-4EF4-8583-31EFE89DBD1E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5167" y="2594829"/>
              <a:ext cx="524585" cy="23260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7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16CF570C-3ADF-487D-A547-55FBE98281E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79395" y="4050105"/>
              <a:ext cx="158613" cy="167892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8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8889CB91-55BD-43E5-9A14-10ECA3A6C9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06749" y="3687057"/>
              <a:ext cx="957728" cy="1071991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9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85C1ABC-B750-4ADE-9071-2D1FBA439E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50636" y="2867885"/>
              <a:ext cx="346509" cy="384298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0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82D84A0-5A3C-47EE-86B1-D51D929BE61D}"/>
                </a:ext>
              </a:extLst>
            </p:cNvPr>
            <p:cNvSpPr>
              <a:spLocks/>
            </p:cNvSpPr>
            <p:nvPr/>
          </p:nvSpPr>
          <p:spPr bwMode="gray">
            <a:xfrm>
              <a:off x="1909483" y="1800948"/>
              <a:ext cx="702653" cy="288227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1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B663326A-9093-4BB0-B5F1-314C28111F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7526" y="3540417"/>
              <a:ext cx="524585" cy="288227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2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1C7CAD10-D55B-4B93-9EC0-5AB075FFF89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13666" y="4238223"/>
              <a:ext cx="654526" cy="712981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3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FB89B25F-309E-4083-B3CD-9F2E5394179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8246" y="2903282"/>
              <a:ext cx="693026" cy="763542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4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6288B6C9-56C5-4DAA-9C28-EDA40F4589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26028" y="3272416"/>
              <a:ext cx="1121360" cy="1016376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5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94D7AB9-C1F3-4CF2-8167-B62EB3133BA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4473" y="1492499"/>
              <a:ext cx="774840" cy="925356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6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D0666D11-B45D-44E1-A570-544440B1800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18478" y="2448193"/>
              <a:ext cx="428331" cy="202259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E51ADF75-9902-43A9-896E-8B80FAC7BE9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36691" y="2640342"/>
              <a:ext cx="341701" cy="303395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6DD4D8A7-1F15-4D73-8E8C-7FF56575411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9892" y="3292645"/>
              <a:ext cx="519769" cy="247775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39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769B1787-7181-424D-99DC-872920CF70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5021" y="3752785"/>
              <a:ext cx="452391" cy="35395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0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5019C5B5-7833-4D39-AB62-0484545345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2859" y="3990448"/>
              <a:ext cx="486078" cy="293282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1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40339839-9416-46E2-B6DC-FDC7DE1140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4214" y="3874144"/>
              <a:ext cx="327261" cy="303395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2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2AC7C126-D1F7-4EB8-B912-B92B737BF194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2420" y="3252190"/>
              <a:ext cx="274326" cy="197207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3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5313D989-60E3-48FE-9F33-212C02046BC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7668" y="2781923"/>
              <a:ext cx="702653" cy="480376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4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2FF37554-1FD4-491D-B94A-3B98B5D60E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7381" y="3494907"/>
              <a:ext cx="563084" cy="262940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5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AC50C3A2-2D6B-4931-8D7C-EA3E875EE8A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2854" y="4147203"/>
              <a:ext cx="38503" cy="20226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6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DCB5C193-C687-4AD8-8C67-32238BB47AF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3349" y="4147203"/>
              <a:ext cx="178068" cy="318566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7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0BF8B841-6C55-420D-8596-5ED5D31BC5E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03773" y="4192363"/>
              <a:ext cx="1583374" cy="636087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8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D61D82B5-8EDD-4BD9-9D53-84C27DEDC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2244" y="4846555"/>
              <a:ext cx="176964" cy="107647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49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EB9A9532-90C3-48F6-BC5B-705B6A629B4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45230" y="4221724"/>
              <a:ext cx="428442" cy="36208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50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FCBD221E-E10E-40D2-828B-AF0E6D1572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4149" y="4275544"/>
              <a:ext cx="265451" cy="26422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D905C22-AD51-461C-9A33-9D8B0EBE34C4}"/>
              </a:ext>
            </a:extLst>
          </p:cNvPr>
          <p:cNvSpPr txBox="1"/>
          <p:nvPr/>
        </p:nvSpPr>
        <p:spPr>
          <a:xfrm>
            <a:off x="5954062" y="1064715"/>
            <a:ext cx="3026642" cy="369332"/>
          </a:xfrm>
          <a:prstGeom prst="rect">
            <a:avLst/>
          </a:prstGeom>
          <a:noFill/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</a:lvl1pPr>
          </a:lstStyle>
          <a:p>
            <a:r>
              <a:rPr lang="en-GB" sz="1400" dirty="0"/>
              <a:t>EU </a:t>
            </a:r>
            <a:r>
              <a:rPr lang="en-GB" sz="1400" b="1" dirty="0"/>
              <a:t>Schengen Countries</a:t>
            </a:r>
            <a:br>
              <a:rPr lang="en-GB" sz="1400" dirty="0"/>
            </a:br>
            <a:endParaRPr lang="en-GB" sz="1400" dirty="0"/>
          </a:p>
          <a:p>
            <a:r>
              <a:rPr lang="en-GB" sz="1400" dirty="0"/>
              <a:t>Non-EU </a:t>
            </a:r>
            <a:r>
              <a:rPr lang="en-GB" sz="1400" b="1" dirty="0"/>
              <a:t>Schengen Countries</a:t>
            </a:r>
          </a:p>
          <a:p>
            <a:br>
              <a:rPr lang="en-GB" sz="1400" dirty="0"/>
            </a:br>
            <a:r>
              <a:rPr lang="en-GB" sz="1400" b="1" dirty="0"/>
              <a:t>Non-Schengen</a:t>
            </a:r>
            <a:r>
              <a:rPr lang="en-GB" sz="1400" dirty="0"/>
              <a:t> EU Countries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5A1202-D20F-47A0-8168-F3FE5879D014}"/>
              </a:ext>
            </a:extLst>
          </p:cNvPr>
          <p:cNvSpPr/>
          <p:nvPr/>
        </p:nvSpPr>
        <p:spPr>
          <a:xfrm>
            <a:off x="5479314" y="1116147"/>
            <a:ext cx="349714" cy="222696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4991A6-5022-413A-8C43-24993EAC4099}"/>
              </a:ext>
            </a:extLst>
          </p:cNvPr>
          <p:cNvSpPr/>
          <p:nvPr/>
        </p:nvSpPr>
        <p:spPr>
          <a:xfrm>
            <a:off x="5479314" y="1541275"/>
            <a:ext cx="349714" cy="2226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443157-1871-4B68-A98F-E88B21C73CA8}"/>
              </a:ext>
            </a:extLst>
          </p:cNvPr>
          <p:cNvSpPr/>
          <p:nvPr/>
        </p:nvSpPr>
        <p:spPr>
          <a:xfrm>
            <a:off x="5479314" y="1970840"/>
            <a:ext cx="349714" cy="222696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3312B47-E44A-46D4-BD88-DCA9E6DA3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HEAT MAP OF </a:t>
            </a:r>
            <a:r>
              <a:rPr lang="en-GB" b="1" dirty="0">
                <a:solidFill>
                  <a:schemeClr val="accent3"/>
                </a:solidFill>
              </a:rPr>
              <a:t>EUROPEAN RESTRICTIVE PRACTICES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3D1ED89-D42A-4ADE-AF6A-C6A2908DE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2" y="830567"/>
            <a:ext cx="5264245" cy="366848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01AF9F-AB17-45D7-B61C-8C6D985CB0B3}"/>
              </a:ext>
            </a:extLst>
          </p:cNvPr>
          <p:cNvSpPr/>
          <p:nvPr/>
        </p:nvSpPr>
        <p:spPr>
          <a:xfrm>
            <a:off x="5688668" y="770381"/>
            <a:ext cx="32918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This map gives you a bird’s eye view of immigration rules using a scoring system of the extent to which countries restrict a company’s ability to transfer or hire a foreign national to work temporarily based on several factors. The higher the score, the more restrictive.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chemeClr val="accent3"/>
                </a:solidFill>
              </a:rPr>
              <a:t>Factors include:</a:t>
            </a:r>
            <a:br>
              <a:rPr lang="en-US" sz="1200" dirty="0">
                <a:solidFill>
                  <a:schemeClr val="accent3"/>
                </a:solidFill>
              </a:rPr>
            </a:br>
            <a:endParaRPr lang="en-US" sz="1200" dirty="0">
              <a:solidFill>
                <a:schemeClr val="accent3"/>
              </a:solidFill>
            </a:endParaRP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eligibility requirements on the company and the foreign national</a:t>
            </a: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limitations on the types of employment positions</a:t>
            </a: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the degree of certainty that </a:t>
            </a:r>
            <a:r>
              <a:rPr lang="en-US" sz="1200" dirty="0" err="1">
                <a:solidFill>
                  <a:schemeClr val="accent3"/>
                </a:solidFill>
              </a:rPr>
              <a:t>authorisation</a:t>
            </a:r>
            <a:r>
              <a:rPr lang="en-US" sz="1200" dirty="0">
                <a:solidFill>
                  <a:schemeClr val="accent3"/>
                </a:solidFill>
              </a:rPr>
              <a:t> will be approved</a:t>
            </a: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government processing time and fees</a:t>
            </a: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the complexity of the process</a:t>
            </a: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hidden costs or risks</a:t>
            </a:r>
          </a:p>
          <a:p>
            <a:pPr marL="171450" indent="-171450">
              <a:buClr>
                <a:schemeClr val="accent1"/>
              </a:buClr>
              <a:buFont typeface=".Lucida Grande UI Regular"/>
              <a:buChar char="►"/>
            </a:pPr>
            <a:r>
              <a:rPr lang="en-US" sz="1200" dirty="0">
                <a:solidFill>
                  <a:schemeClr val="accent3"/>
                </a:solidFill>
              </a:rPr>
              <a:t>the level of corruption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95359-1689-49CB-98B7-A20CDE8A5D71}"/>
              </a:ext>
            </a:extLst>
          </p:cNvPr>
          <p:cNvSpPr/>
          <p:nvPr/>
        </p:nvSpPr>
        <p:spPr>
          <a:xfrm>
            <a:off x="140677" y="460102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768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FED8E8-CE98-4EFB-AE00-0307675A2AE7}"/>
              </a:ext>
            </a:extLst>
          </p:cNvPr>
          <p:cNvSpPr/>
          <p:nvPr/>
        </p:nvSpPr>
        <p:spPr>
          <a:xfrm>
            <a:off x="1410005" y="3361198"/>
            <a:ext cx="2225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</a:rPr>
              <a:t>Patricia.Garcia@Fragomen.com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+ 44 (0)20 7090 9353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22742C-2282-4032-8BFF-DF918CDA17FB}"/>
              </a:ext>
            </a:extLst>
          </p:cNvPr>
          <p:cNvSpPr txBox="1">
            <a:spLocks/>
          </p:cNvSpPr>
          <p:nvPr/>
        </p:nvSpPr>
        <p:spPr>
          <a:xfrm>
            <a:off x="313899" y="1748714"/>
            <a:ext cx="8449219" cy="4514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EB77A3-CC72-4C8A-868C-2845B9A339F6}"/>
              </a:ext>
            </a:extLst>
          </p:cNvPr>
          <p:cNvSpPr txBox="1">
            <a:spLocks/>
          </p:cNvSpPr>
          <p:nvPr/>
        </p:nvSpPr>
        <p:spPr>
          <a:xfrm>
            <a:off x="323434" y="1694304"/>
            <a:ext cx="8455025" cy="3232540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rgbClr val="253746"/>
              </a:solidFill>
            </a:endParaRPr>
          </a:p>
        </p:txBody>
      </p:sp>
      <p:pic>
        <p:nvPicPr>
          <p:cNvPr id="12" name="Picture Placeholder 11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DE801B57-0BC0-8349-B092-3C987DE6C4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6" r="35076"/>
          <a:stretch>
            <a:fillRect/>
          </a:stretch>
        </p:blipFill>
        <p:spPr>
          <a:xfrm>
            <a:off x="0" y="0"/>
            <a:ext cx="3582988" cy="5143500"/>
          </a:xfr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08F4BC8C-610A-9D44-99D2-9DE4FB008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A NOTE ON THE </a:t>
            </a:r>
            <a:r>
              <a:rPr lang="en-GB" b="1" dirty="0"/>
              <a:t>UK-EU TRADE &amp; COOPERATION AGREEMENT</a:t>
            </a:r>
          </a:p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13B71C-EFCF-4A49-8457-9FF841A724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3596" y="1108938"/>
            <a:ext cx="5111980" cy="2820988"/>
          </a:xfrm>
        </p:spPr>
        <p:txBody>
          <a:bodyPr/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253746"/>
                </a:solidFill>
                <a:latin typeface="Arial" pitchFamily="34" charset="0"/>
                <a:cs typeface="Arial" pitchFamily="34" charset="0"/>
              </a:rPr>
              <a:t>The TCA permits a broader list of activities under business visit status… but does it help you?</a:t>
            </a:r>
            <a:endParaRPr lang="en-GB" dirty="0">
              <a:solidFill>
                <a:srgbClr val="253746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sz="1200" dirty="0">
              <a:solidFill>
                <a:srgbClr val="253746"/>
              </a:solidFill>
              <a:latin typeface="Arial" pitchFamily="34" charset="0"/>
              <a:cs typeface="Arial" pitchFamily="34" charset="0"/>
            </a:endParaRPr>
          </a:p>
          <a:p>
            <a:pPr marL="238125" indent="-285750" fontAlgn="base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.Lucida Grande UI Regular"/>
              <a:buChar char="►"/>
              <a:defRPr/>
            </a:pPr>
            <a:r>
              <a:rPr lang="en-GB" dirty="0">
                <a:solidFill>
                  <a:srgbClr val="253746"/>
                </a:solidFill>
                <a:latin typeface="Arial" pitchFamily="34" charset="0"/>
                <a:cs typeface="Arial" pitchFamily="34" charset="0"/>
              </a:rPr>
              <a:t>Short-term business visitors (up to 90 days in any six-month period)</a:t>
            </a:r>
          </a:p>
          <a:p>
            <a:pPr marL="182563" fontAlgn="base">
              <a:lnSpc>
                <a:spcPct val="100000"/>
              </a:lnSpc>
              <a:spcBef>
                <a:spcPct val="0"/>
              </a:spcBef>
              <a:defRPr/>
            </a:pPr>
            <a:endParaRPr lang="en-GB" b="1" dirty="0">
              <a:solidFill>
                <a:srgbClr val="253746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stem Font"/>
              <a:buChar char="-"/>
            </a:pPr>
            <a:r>
              <a:rPr lang="en-GB" dirty="0">
                <a:solidFill>
                  <a:srgbClr val="253746"/>
                </a:solidFill>
              </a:rPr>
              <a:t>Meetings and consultations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stem Font"/>
              <a:buChar char="-"/>
            </a:pPr>
            <a:r>
              <a:rPr lang="en-GB" dirty="0">
                <a:solidFill>
                  <a:srgbClr val="253746"/>
                </a:solidFill>
              </a:rPr>
              <a:t>Trade fairs and exhibitions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stem Font"/>
              <a:buChar char="-"/>
            </a:pPr>
            <a:r>
              <a:rPr lang="en-GB" dirty="0">
                <a:solidFill>
                  <a:srgbClr val="253746"/>
                </a:solidFill>
              </a:rPr>
              <a:t>After-sales/after-lease installation, repair or maintenance service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stem Font"/>
              <a:buChar char="-"/>
            </a:pPr>
            <a:r>
              <a:rPr lang="en-GB" dirty="0">
                <a:solidFill>
                  <a:srgbClr val="253746"/>
                </a:solidFill>
              </a:rPr>
              <a:t>Commercial transactions</a:t>
            </a:r>
            <a:endParaRPr lang="en-GB" b="1" dirty="0">
              <a:solidFill>
                <a:srgbClr val="253746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253746"/>
              </a:solidFill>
              <a:latin typeface="Arial" pitchFamily="34" charset="0"/>
              <a:cs typeface="Arial" pitchFamily="34" charset="0"/>
            </a:endParaRPr>
          </a:p>
          <a:p>
            <a:pPr marL="238125" indent="-285750" fontAlgn="base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.Lucida Grande UI Regular"/>
              <a:buChar char="►"/>
              <a:defRPr/>
            </a:pPr>
            <a:r>
              <a:rPr lang="en-GB" dirty="0">
                <a:solidFill>
                  <a:srgbClr val="253746"/>
                </a:solidFill>
                <a:latin typeface="Arial" pitchFamily="34" charset="0"/>
                <a:cs typeface="Arial" pitchFamily="34" charset="0"/>
              </a:rPr>
              <a:t>No direct sale to the public </a:t>
            </a:r>
          </a:p>
          <a:p>
            <a:pPr marL="238125" indent="-285750" fontAlgn="base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.Lucida Grande UI Regular"/>
              <a:buChar char="►"/>
              <a:defRPr/>
            </a:pPr>
            <a:r>
              <a:rPr lang="en-GB" dirty="0">
                <a:solidFill>
                  <a:srgbClr val="253746"/>
                </a:solidFill>
                <a:latin typeface="Arial" pitchFamily="34" charset="0"/>
                <a:cs typeface="Arial" pitchFamily="34" charset="0"/>
              </a:rPr>
              <a:t>No remuneration from the EU country</a:t>
            </a:r>
          </a:p>
          <a:p>
            <a:pPr marL="271463" indent="-271463" fontAlgn="base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.Lucida Grande UI Regular"/>
              <a:buChar char="►"/>
              <a:defRPr/>
            </a:pPr>
            <a:r>
              <a:rPr lang="en-GB" dirty="0">
                <a:solidFill>
                  <a:srgbClr val="253746"/>
                </a:solidFill>
                <a:latin typeface="Arial" pitchFamily="34" charset="0"/>
                <a:cs typeface="Arial" pitchFamily="34" charset="0"/>
              </a:rPr>
              <a:t>Not supplying services under a contract between a UK person/company and a consumer in the EU country</a:t>
            </a:r>
            <a:endParaRPr lang="en-US" dirty="0">
              <a:solidFill>
                <a:srgbClr val="253746"/>
              </a:solidFill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9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BA6DE5-AC51-40FE-95A2-4C907ED04038}"/>
              </a:ext>
            </a:extLst>
          </p:cNvPr>
          <p:cNvSpPr txBox="1">
            <a:spLocks/>
          </p:cNvSpPr>
          <p:nvPr/>
        </p:nvSpPr>
        <p:spPr>
          <a:xfrm>
            <a:off x="3638602" y="164812"/>
            <a:ext cx="5122242" cy="4514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SPOTLIGHT</a:t>
            </a:r>
            <a:r>
              <a:rPr lang="en-GB" b="1" dirty="0"/>
              <a:t> </a:t>
            </a:r>
            <a:r>
              <a:rPr lang="en-GB" dirty="0"/>
              <a:t>ON</a:t>
            </a:r>
            <a:r>
              <a:rPr lang="en-GB" b="1" dirty="0"/>
              <a:t> SPAIN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1418A9-D6B7-4268-A51B-7A9041E433D2}"/>
              </a:ext>
            </a:extLst>
          </p:cNvPr>
          <p:cNvSpPr txBox="1">
            <a:spLocks/>
          </p:cNvSpPr>
          <p:nvPr/>
        </p:nvSpPr>
        <p:spPr>
          <a:xfrm>
            <a:off x="3582988" y="576379"/>
            <a:ext cx="5561013" cy="492442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ARTISTS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Artists Visa with work authorisation exception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Company based in UK/Spain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Definition of artist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No more than 5 consecutive days or 20 cumulative days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Options for short and long term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Schengen allowance consumption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Options for employed and self-employed contractors</a:t>
            </a:r>
          </a:p>
          <a:p>
            <a:pPr>
              <a:lnSpc>
                <a:spcPct val="100000"/>
              </a:lnSpc>
            </a:pPr>
            <a:endParaRPr lang="en-GB" sz="18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Authorisation - artists of international prestige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Company based in Spain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Artists of International prestige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Approval from the Ministry/official department needed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Only for employed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Visa required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OTHER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Work permit (National ICT)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Supporting an artist of international</a:t>
            </a:r>
          </a:p>
          <a:p>
            <a:pPr marL="265113">
              <a:lnSpc>
                <a:spcPct val="100000"/>
              </a:lnSpc>
              <a:buClr>
                <a:schemeClr val="accent1"/>
              </a:buClr>
            </a:pPr>
            <a:r>
              <a:rPr lang="en-GB" sz="1400" dirty="0"/>
              <a:t>prestige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endParaRPr lang="en-GB" sz="1400" dirty="0"/>
          </a:p>
        </p:txBody>
      </p:sp>
      <p:pic>
        <p:nvPicPr>
          <p:cNvPr id="10" name="Picture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FA36CA6-73A3-4D3B-9167-D3433AB62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6" r="14884"/>
          <a:stretch/>
        </p:blipFill>
        <p:spPr>
          <a:xfrm flipH="1">
            <a:off x="0" y="-1294"/>
            <a:ext cx="3377381" cy="5143500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9FCF68-3E92-F448-90CF-A85C90C6D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08" y="2147714"/>
            <a:ext cx="1458992" cy="14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BA6DE5-AC51-40FE-95A2-4C907ED04038}"/>
              </a:ext>
            </a:extLst>
          </p:cNvPr>
          <p:cNvSpPr txBox="1">
            <a:spLocks/>
          </p:cNvSpPr>
          <p:nvPr/>
        </p:nvSpPr>
        <p:spPr>
          <a:xfrm>
            <a:off x="3638602" y="164812"/>
            <a:ext cx="5122242" cy="4514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FOCUS</a:t>
            </a:r>
            <a:r>
              <a:rPr lang="en-GB" b="1" dirty="0"/>
              <a:t> </a:t>
            </a:r>
            <a:r>
              <a:rPr lang="en-GB" dirty="0"/>
              <a:t>ON</a:t>
            </a:r>
            <a:r>
              <a:rPr lang="en-GB" b="1" dirty="0"/>
              <a:t> FRANCE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1418A9-D6B7-4268-A51B-7A9041E433D2}"/>
              </a:ext>
            </a:extLst>
          </p:cNvPr>
          <p:cNvSpPr txBox="1">
            <a:spLocks/>
          </p:cNvSpPr>
          <p:nvPr/>
        </p:nvSpPr>
        <p:spPr>
          <a:xfrm>
            <a:off x="3858286" y="591127"/>
            <a:ext cx="5012862" cy="402161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Artists</a:t>
            </a:r>
            <a:r>
              <a:rPr lang="en-GB" sz="1600" dirty="0"/>
              <a:t> (singers, actors, film/production crew)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b="1" dirty="0">
                <a:solidFill>
                  <a:schemeClr val="tx1"/>
                </a:solidFill>
              </a:rPr>
              <a:t>Short-term </a:t>
            </a:r>
            <a:r>
              <a:rPr lang="en-GB" sz="1400" dirty="0">
                <a:solidFill>
                  <a:schemeClr val="tx1"/>
                </a:solidFill>
              </a:rPr>
              <a:t>(up to 90 days) -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corporate sponsorship and self-employed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b="1" dirty="0">
                <a:solidFill>
                  <a:schemeClr val="tx1"/>
                </a:solidFill>
              </a:rPr>
              <a:t>Long-term </a:t>
            </a:r>
            <a:r>
              <a:rPr lang="en-GB" sz="1400" dirty="0">
                <a:solidFill>
                  <a:schemeClr val="tx1"/>
                </a:solidFill>
              </a:rPr>
              <a:t>(more than 90 days) - corporate sponsorship and self-employed: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tx1"/>
                </a:solidFill>
              </a:rPr>
              <a:t>Models</a:t>
            </a:r>
          </a:p>
          <a:p>
            <a:pPr>
              <a:lnSpc>
                <a:spcPct val="100000"/>
              </a:lnSpc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b="1" dirty="0">
                <a:solidFill>
                  <a:schemeClr val="tx1"/>
                </a:solidFill>
              </a:rPr>
              <a:t>Temporary Worker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endParaRPr lang="en-GB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UK Modelling agencies can no longer obtain a Model Agency Licence which is accessible to EU countries exclusively. As a result, short or long term assignments are no longer available for models hired by a UK modelling agency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" name="Picture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46EE83CD-98F4-B34F-99D9-548CAC18DA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6" r="14884"/>
          <a:stretch/>
        </p:blipFill>
        <p:spPr>
          <a:xfrm flipH="1">
            <a:off x="0" y="0"/>
            <a:ext cx="3384884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ABF8A3-B94D-BC41-8C0D-1A117CC4D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13" y="2182569"/>
            <a:ext cx="1458992" cy="14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BA6DE5-AC51-40FE-95A2-4C907ED04038}"/>
              </a:ext>
            </a:extLst>
          </p:cNvPr>
          <p:cNvSpPr txBox="1">
            <a:spLocks/>
          </p:cNvSpPr>
          <p:nvPr/>
        </p:nvSpPr>
        <p:spPr>
          <a:xfrm>
            <a:off x="3638602" y="164812"/>
            <a:ext cx="5122242" cy="45140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INSIGHT INTO </a:t>
            </a:r>
            <a:r>
              <a:rPr lang="en-GB" b="1" dirty="0"/>
              <a:t>ITALY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1418A9-D6B7-4268-A51B-7A9041E433D2}"/>
              </a:ext>
            </a:extLst>
          </p:cNvPr>
          <p:cNvSpPr txBox="1">
            <a:spLocks/>
          </p:cNvSpPr>
          <p:nvPr/>
        </p:nvSpPr>
        <p:spPr>
          <a:xfrm>
            <a:off x="3747982" y="619129"/>
            <a:ext cx="5012862" cy="437042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rgbClr val="25374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1" dirty="0"/>
              <a:t>Artists</a:t>
            </a:r>
            <a:r>
              <a:rPr lang="en-GB" sz="1400" dirty="0"/>
              <a:t> (singers, models, actors, film/production crew): </a:t>
            </a:r>
            <a:br>
              <a:rPr lang="en-GB" sz="1400" dirty="0"/>
            </a:b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b="1" dirty="0">
                <a:solidFill>
                  <a:schemeClr val="accent1"/>
                </a:solidFill>
              </a:rPr>
              <a:t>Employed by the UK entity 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Work authorisation and visa required 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No difference between short (less than 90 days) and long terms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Local Italian entity to sponsor the work permit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Processing times (2 months from documents submission)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400" b="1" dirty="0">
                <a:solidFill>
                  <a:schemeClr val="accent1"/>
                </a:solidFill>
              </a:rPr>
              <a:t>Self-employed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GB" sz="1400" dirty="0"/>
              <a:t>Self-employment work permit and visa required </a:t>
            </a:r>
            <a:br>
              <a:rPr lang="en-GB" sz="1400" dirty="0"/>
            </a:br>
            <a:endParaRPr lang="en-GB" sz="1400" dirty="0"/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No difference between short (less than 90 days) and long terms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Strict interpretation of self-employed artists by authorities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r>
              <a:rPr lang="en-GB" sz="1400" dirty="0"/>
              <a:t>Processing times (2 months from document submission)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endParaRPr lang="en-GB" sz="1200" dirty="0"/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.Lucida Grande UI Regular"/>
              <a:buChar char="►"/>
            </a:pPr>
            <a:endParaRPr lang="en-GB" sz="1200" dirty="0"/>
          </a:p>
          <a:p>
            <a:pPr>
              <a:lnSpc>
                <a:spcPct val="100000"/>
              </a:lnSpc>
            </a:pPr>
            <a:endParaRPr lang="en-GB" sz="1600" u="sng" dirty="0"/>
          </a:p>
        </p:txBody>
      </p:sp>
      <p:pic>
        <p:nvPicPr>
          <p:cNvPr id="11" name="Picture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46EE83CD-98F4-B34F-99D9-548CAC18DA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6" r="14884"/>
          <a:stretch/>
        </p:blipFill>
        <p:spPr>
          <a:xfrm flipH="1">
            <a:off x="0" y="0"/>
            <a:ext cx="3400926" cy="51435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BA9EC-7123-5443-B469-DB966A4AE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05" y="2182569"/>
            <a:ext cx="1460146" cy="14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8">
      <a:dk1>
        <a:srgbClr val="243746"/>
      </a:dk1>
      <a:lt1>
        <a:srgbClr val="FFFFFF"/>
      </a:lt1>
      <a:dk2>
        <a:srgbClr val="101820"/>
      </a:dk2>
      <a:lt2>
        <a:srgbClr val="777772"/>
      </a:lt2>
      <a:accent1>
        <a:srgbClr val="00A8E2"/>
      </a:accent1>
      <a:accent2>
        <a:srgbClr val="F58220"/>
      </a:accent2>
      <a:accent3>
        <a:srgbClr val="243746"/>
      </a:accent3>
      <a:accent4>
        <a:srgbClr val="00205C"/>
      </a:accent4>
      <a:accent5>
        <a:srgbClr val="81A8BD"/>
      </a:accent5>
      <a:accent6>
        <a:srgbClr val="B1C5D2"/>
      </a:accent6>
      <a:hlink>
        <a:srgbClr val="F58220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967</Words>
  <Application>Microsoft Office PowerPoint</Application>
  <PresentationFormat>On-screen Show (16:9)</PresentationFormat>
  <Paragraphs>163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.Lucida Grande UI Regular</vt:lpstr>
      <vt:lpstr>System Font</vt:lpstr>
      <vt:lpstr>Arial</vt:lpstr>
      <vt:lpstr>Calibri</vt:lpstr>
      <vt:lpstr>Office Theme</vt:lpstr>
      <vt:lpstr>Brexit: UK nationals in the EU Options for artists, actors, performers and models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2019-08-14T21:22:54Z</dcterms:created>
  <dcterms:modified xsi:type="dcterms:W3CDTF">2021-05-25T09:55:43Z</dcterms:modified>
  <cp:category/>
</cp:coreProperties>
</file>